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4"/>
  </p:notesMasterIdLst>
  <p:handoutMasterIdLst>
    <p:handoutMasterId r:id="rId25"/>
  </p:handoutMasterIdLst>
  <p:sldIdLst>
    <p:sldId id="365" r:id="rId3"/>
    <p:sldId id="368" r:id="rId4"/>
    <p:sldId id="403" r:id="rId5"/>
    <p:sldId id="397" r:id="rId6"/>
    <p:sldId id="393" r:id="rId7"/>
    <p:sldId id="379" r:id="rId8"/>
    <p:sldId id="380" r:id="rId9"/>
    <p:sldId id="381" r:id="rId10"/>
    <p:sldId id="392" r:id="rId11"/>
    <p:sldId id="400" r:id="rId12"/>
    <p:sldId id="383" r:id="rId13"/>
    <p:sldId id="384" r:id="rId14"/>
    <p:sldId id="385" r:id="rId15"/>
    <p:sldId id="395" r:id="rId16"/>
    <p:sldId id="405" r:id="rId17"/>
    <p:sldId id="386" r:id="rId18"/>
    <p:sldId id="406" r:id="rId19"/>
    <p:sldId id="401" r:id="rId20"/>
    <p:sldId id="388" r:id="rId21"/>
    <p:sldId id="407" r:id="rId22"/>
    <p:sldId id="391"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 userDrawn="1">
          <p15:clr>
            <a:srgbClr val="A4A3A4"/>
          </p15:clr>
        </p15:guide>
        <p15:guide id="2" pos="74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1BF"/>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9778" autoAdjust="0"/>
  </p:normalViewPr>
  <p:slideViewPr>
    <p:cSldViewPr snapToGrid="0" snapToObjects="1" showGuides="1">
      <p:cViewPr varScale="1">
        <p:scale>
          <a:sx n="130" d="100"/>
          <a:sy n="130" d="100"/>
        </p:scale>
        <p:origin x="1107" y="48"/>
      </p:cViewPr>
      <p:guideLst>
        <p:guide orient="horz" pos="151"/>
        <p:guide pos="746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3" d="100"/>
          <a:sy n="63" d="100"/>
        </p:scale>
        <p:origin x="2715"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2063D-28C6-43F5-91E2-EB9D054A72CD}" type="doc">
      <dgm:prSet loTypeId="urn:microsoft.com/office/officeart/2005/8/layout/chevron1" loCatId="process" qsTypeId="urn:microsoft.com/office/officeart/2005/8/quickstyle/simple1" qsCatId="simple" csTypeId="urn:microsoft.com/office/officeart/2005/8/colors/accent1_2" csCatId="accent1" phldr="1"/>
      <dgm:spPr/>
    </dgm:pt>
    <dgm:pt modelId="{BF5CDD53-A761-49AF-B9C8-B7FAB815E5ED}">
      <dgm:prSet phldrT="[Tekst]" custT="1"/>
      <dgm:spPr>
        <a:solidFill>
          <a:schemeClr val="accent1"/>
        </a:solidFill>
      </dgm:spPr>
      <dgm:t>
        <a:bodyPr/>
        <a:lstStyle/>
        <a:p>
          <a:endParaRPr lang="nb-NO" sz="2000" dirty="0">
            <a:latin typeface="+mj-lt"/>
          </a:endParaRPr>
        </a:p>
      </dgm:t>
    </dgm:pt>
    <dgm:pt modelId="{E5638F95-D3F8-4083-925C-C9D65035B335}" type="parTrans" cxnId="{34F91739-20BD-432F-B957-0A93B4820455}">
      <dgm:prSet/>
      <dgm:spPr/>
      <dgm:t>
        <a:bodyPr/>
        <a:lstStyle/>
        <a:p>
          <a:endParaRPr lang="nb-NO"/>
        </a:p>
      </dgm:t>
    </dgm:pt>
    <dgm:pt modelId="{724B06D9-38A4-4233-8A98-7D0F2D24E80E}" type="sibTrans" cxnId="{34F91739-20BD-432F-B957-0A93B4820455}">
      <dgm:prSet/>
      <dgm:spPr/>
      <dgm:t>
        <a:bodyPr/>
        <a:lstStyle/>
        <a:p>
          <a:endParaRPr lang="nb-NO"/>
        </a:p>
      </dgm:t>
    </dgm:pt>
    <dgm:pt modelId="{DC7EDEFA-EC32-4209-BFC1-49F525FBA9A1}">
      <dgm:prSet phldrT="[Tekst]"/>
      <dgm:spPr>
        <a:solidFill>
          <a:schemeClr val="accent1"/>
        </a:solidFill>
      </dgm:spPr>
      <dgm:t>
        <a:bodyPr/>
        <a:lstStyle/>
        <a:p>
          <a:endParaRPr lang="nb-NO" dirty="0">
            <a:latin typeface="+mj-lt"/>
          </a:endParaRPr>
        </a:p>
      </dgm:t>
    </dgm:pt>
    <dgm:pt modelId="{98BEC099-7087-4A70-B7E6-D2DF4DBEB8E1}" type="parTrans" cxnId="{0D4CC11B-A76B-4DAB-A12C-D077343C5FB2}">
      <dgm:prSet/>
      <dgm:spPr/>
      <dgm:t>
        <a:bodyPr/>
        <a:lstStyle/>
        <a:p>
          <a:endParaRPr lang="nb-NO"/>
        </a:p>
      </dgm:t>
    </dgm:pt>
    <dgm:pt modelId="{6865B69E-6384-4CDB-B689-A5109822A23E}" type="sibTrans" cxnId="{0D4CC11B-A76B-4DAB-A12C-D077343C5FB2}">
      <dgm:prSet/>
      <dgm:spPr/>
      <dgm:t>
        <a:bodyPr/>
        <a:lstStyle/>
        <a:p>
          <a:endParaRPr lang="nb-NO"/>
        </a:p>
      </dgm:t>
    </dgm:pt>
    <dgm:pt modelId="{45F16FD1-CF01-4B59-A2BD-F39B831D779F}" type="pres">
      <dgm:prSet presAssocID="{6102063D-28C6-43F5-91E2-EB9D054A72CD}" presName="Name0" presStyleCnt="0">
        <dgm:presLayoutVars>
          <dgm:dir/>
          <dgm:animLvl val="lvl"/>
          <dgm:resizeHandles val="exact"/>
        </dgm:presLayoutVars>
      </dgm:prSet>
      <dgm:spPr/>
    </dgm:pt>
    <dgm:pt modelId="{C76C093D-487D-4ABF-A7BA-7A51CBF9F93B}" type="pres">
      <dgm:prSet presAssocID="{BF5CDD53-A761-49AF-B9C8-B7FAB815E5ED}" presName="parTxOnly" presStyleLbl="node1" presStyleIdx="0" presStyleCnt="2" custScaleX="153546" custScaleY="152859" custLinFactNeighborX="37532" custLinFactNeighborY="83437">
        <dgm:presLayoutVars>
          <dgm:chMax val="0"/>
          <dgm:chPref val="0"/>
          <dgm:bulletEnabled val="1"/>
        </dgm:presLayoutVars>
      </dgm:prSet>
      <dgm:spPr/>
      <dgm:t>
        <a:bodyPr/>
        <a:lstStyle/>
        <a:p>
          <a:endParaRPr lang="nb-NO"/>
        </a:p>
      </dgm:t>
    </dgm:pt>
    <dgm:pt modelId="{DFD21D5D-5F79-4542-A9C6-CF7CBAC58328}" type="pres">
      <dgm:prSet presAssocID="{724B06D9-38A4-4233-8A98-7D0F2D24E80E}" presName="parTxOnlySpace" presStyleCnt="0"/>
      <dgm:spPr/>
    </dgm:pt>
    <dgm:pt modelId="{7E529DC8-8CB8-4971-8817-B5045385B9A4}" type="pres">
      <dgm:prSet presAssocID="{DC7EDEFA-EC32-4209-BFC1-49F525FBA9A1}" presName="parTxOnly" presStyleLbl="node1" presStyleIdx="1" presStyleCnt="2" custScaleX="63715" custScaleY="152859" custLinFactNeighborX="19" custLinFactNeighborY="5264">
        <dgm:presLayoutVars>
          <dgm:chMax val="0"/>
          <dgm:chPref val="0"/>
          <dgm:bulletEnabled val="1"/>
        </dgm:presLayoutVars>
      </dgm:prSet>
      <dgm:spPr/>
      <dgm:t>
        <a:bodyPr/>
        <a:lstStyle/>
        <a:p>
          <a:endParaRPr lang="nb-NO"/>
        </a:p>
      </dgm:t>
    </dgm:pt>
  </dgm:ptLst>
  <dgm:cxnLst>
    <dgm:cxn modelId="{9E88BA4A-8607-4511-9DEC-061F2835F6D1}" type="presOf" srcId="{DC7EDEFA-EC32-4209-BFC1-49F525FBA9A1}" destId="{7E529DC8-8CB8-4971-8817-B5045385B9A4}" srcOrd="0" destOrd="0" presId="urn:microsoft.com/office/officeart/2005/8/layout/chevron1"/>
    <dgm:cxn modelId="{78DA938D-E16C-479D-8F65-EF9F2FA101BD}" type="presOf" srcId="{6102063D-28C6-43F5-91E2-EB9D054A72CD}" destId="{45F16FD1-CF01-4B59-A2BD-F39B831D779F}" srcOrd="0" destOrd="0" presId="urn:microsoft.com/office/officeart/2005/8/layout/chevron1"/>
    <dgm:cxn modelId="{0D4CC11B-A76B-4DAB-A12C-D077343C5FB2}" srcId="{6102063D-28C6-43F5-91E2-EB9D054A72CD}" destId="{DC7EDEFA-EC32-4209-BFC1-49F525FBA9A1}" srcOrd="1" destOrd="0" parTransId="{98BEC099-7087-4A70-B7E6-D2DF4DBEB8E1}" sibTransId="{6865B69E-6384-4CDB-B689-A5109822A23E}"/>
    <dgm:cxn modelId="{120F8809-6D9D-49A6-8044-CBF2A0D81ABF}" type="presOf" srcId="{BF5CDD53-A761-49AF-B9C8-B7FAB815E5ED}" destId="{C76C093D-487D-4ABF-A7BA-7A51CBF9F93B}" srcOrd="0" destOrd="0" presId="urn:microsoft.com/office/officeart/2005/8/layout/chevron1"/>
    <dgm:cxn modelId="{34F91739-20BD-432F-B957-0A93B4820455}" srcId="{6102063D-28C6-43F5-91E2-EB9D054A72CD}" destId="{BF5CDD53-A761-49AF-B9C8-B7FAB815E5ED}" srcOrd="0" destOrd="0" parTransId="{E5638F95-D3F8-4083-925C-C9D65035B335}" sibTransId="{724B06D9-38A4-4233-8A98-7D0F2D24E80E}"/>
    <dgm:cxn modelId="{9E89EA3A-4632-4FEF-A4A2-0B42D206BCBD}" type="presParOf" srcId="{45F16FD1-CF01-4B59-A2BD-F39B831D779F}" destId="{C76C093D-487D-4ABF-A7BA-7A51CBF9F93B}" srcOrd="0" destOrd="0" presId="urn:microsoft.com/office/officeart/2005/8/layout/chevron1"/>
    <dgm:cxn modelId="{3A4CD8D4-15A2-4343-95DB-895470C25746}" type="presParOf" srcId="{45F16FD1-CF01-4B59-A2BD-F39B831D779F}" destId="{DFD21D5D-5F79-4542-A9C6-CF7CBAC58328}" srcOrd="1" destOrd="0" presId="urn:microsoft.com/office/officeart/2005/8/layout/chevron1"/>
    <dgm:cxn modelId="{524C0A4B-4FE8-46B5-8207-FD328C733C81}" type="presParOf" srcId="{45F16FD1-CF01-4B59-A2BD-F39B831D779F}" destId="{7E529DC8-8CB8-4971-8817-B5045385B9A4}" srcOrd="2" destOrd="0" presId="urn:microsoft.com/office/officeart/2005/8/layout/chevron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C093D-487D-4ABF-A7BA-7A51CBF9F93B}">
      <dsp:nvSpPr>
        <dsp:cNvPr id="0" name=""/>
        <dsp:cNvSpPr/>
      </dsp:nvSpPr>
      <dsp:spPr>
        <a:xfrm>
          <a:off x="204425" y="0"/>
          <a:ext cx="8333841" cy="147048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nb-NO" sz="2000" kern="1200" dirty="0">
            <a:latin typeface="+mj-lt"/>
          </a:endParaRPr>
        </a:p>
      </dsp:txBody>
      <dsp:txXfrm>
        <a:off x="939669" y="0"/>
        <a:ext cx="6863354" cy="1470487"/>
      </dsp:txXfrm>
    </dsp:sp>
    <dsp:sp modelId="{7E529DC8-8CB8-4971-8817-B5045385B9A4}">
      <dsp:nvSpPr>
        <dsp:cNvPr id="0" name=""/>
        <dsp:cNvSpPr/>
      </dsp:nvSpPr>
      <dsp:spPr>
        <a:xfrm>
          <a:off x="7791903" y="0"/>
          <a:ext cx="3458186" cy="1470487"/>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endParaRPr lang="nb-NO" sz="6500" kern="1200" dirty="0">
            <a:latin typeface="+mj-lt"/>
          </a:endParaRPr>
        </a:p>
      </dsp:txBody>
      <dsp:txXfrm>
        <a:off x="8527147" y="0"/>
        <a:ext cx="1987699" cy="14704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F73B57-86E5-4E98-BF2B-B4A4A175DCD6}" type="datetimeFigureOut">
              <a:rPr lang="nb-NO" smtClean="0"/>
              <a:t>08.11.2019</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441EA1A-E400-4449-AE4A-0622557E59A8}" type="slidenum">
              <a:rPr lang="nb-NO" smtClean="0"/>
              <a:t>‹#›</a:t>
            </a:fld>
            <a:endParaRPr lang="nb-NO"/>
          </a:p>
        </p:txBody>
      </p:sp>
    </p:spTree>
    <p:extLst>
      <p:ext uri="{BB962C8B-B14F-4D97-AF65-F5344CB8AC3E}">
        <p14:creationId xmlns:p14="http://schemas.microsoft.com/office/powerpoint/2010/main" val="408418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98AD54D-8E3E-44E7-96AA-087BCD6934F2}" type="datetimeFigureOut">
              <a:rPr lang="nb-NO" smtClean="0"/>
              <a:t>08.11.2019</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9DCD48-759F-4930-ABC0-7451759A367F}" type="slidenum">
              <a:rPr lang="nb-NO" smtClean="0"/>
              <a:t>‹#›</a:t>
            </a:fld>
            <a:endParaRPr lang="nb-NO"/>
          </a:p>
        </p:txBody>
      </p:sp>
    </p:spTree>
    <p:extLst>
      <p:ext uri="{BB962C8B-B14F-4D97-AF65-F5344CB8AC3E}">
        <p14:creationId xmlns:p14="http://schemas.microsoft.com/office/powerpoint/2010/main" val="384896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39DCD48-759F-4930-ABC0-7451759A367F}" type="slidenum">
              <a:rPr lang="nb-NO" smtClean="0"/>
              <a:t>1</a:t>
            </a:fld>
            <a:endParaRPr lang="nb-NO"/>
          </a:p>
        </p:txBody>
      </p:sp>
    </p:spTree>
    <p:extLst>
      <p:ext uri="{BB962C8B-B14F-4D97-AF65-F5344CB8AC3E}">
        <p14:creationId xmlns:p14="http://schemas.microsoft.com/office/powerpoint/2010/main" val="14058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Hva </a:t>
            </a:r>
            <a:r>
              <a:rPr lang="nb-NO" sz="1200" kern="1200" dirty="0" smtClean="0">
                <a:solidFill>
                  <a:schemeClr val="tx1"/>
                </a:solidFill>
                <a:effectLst/>
                <a:latin typeface="+mn-lt"/>
                <a:ea typeface="+mn-ea"/>
                <a:cs typeface="+mn-cs"/>
              </a:rPr>
              <a:t>er det vi vil oppnå? Hva er gevinsten hvis vi lykkes? </a:t>
            </a:r>
          </a:p>
          <a:p>
            <a:r>
              <a:rPr lang="nb-NO" sz="1200" kern="1200" dirty="0" smtClean="0">
                <a:solidFill>
                  <a:schemeClr val="tx1"/>
                </a:solidFill>
                <a:effectLst/>
                <a:latin typeface="+mn-lt"/>
                <a:ea typeface="+mn-ea"/>
                <a:cs typeface="+mn-cs"/>
              </a:rPr>
              <a:t>Omorganiseringer har i hovedsak to gevinster: Noe må enten bli billigere eller bedre, eller helst begge deler. </a:t>
            </a:r>
          </a:p>
          <a:p>
            <a:r>
              <a:rPr lang="nb-NO" sz="1200" kern="1200" dirty="0" smtClean="0">
                <a:solidFill>
                  <a:schemeClr val="tx1"/>
                </a:solidFill>
                <a:effectLst/>
                <a:latin typeface="+mn-lt"/>
                <a:ea typeface="+mn-ea"/>
                <a:cs typeface="+mn-cs"/>
              </a:rPr>
              <a:t>I kirken har vi et potensiale for å få rimeligere og mer effektive støttefunksjoner. Det betyr mer ressurser til kjernevirksomheten. </a:t>
            </a:r>
          </a:p>
          <a:p>
            <a:r>
              <a:rPr lang="nb-NO" sz="1200" kern="1200" dirty="0" smtClean="0">
                <a:solidFill>
                  <a:schemeClr val="tx1"/>
                </a:solidFill>
                <a:effectLst/>
                <a:latin typeface="+mn-lt"/>
                <a:ea typeface="+mn-ea"/>
                <a:cs typeface="+mn-cs"/>
              </a:rPr>
              <a:t>Vårt mål er å være et attraktivt sted å arbeide og et godt sted for medlemmene å høre til. Uten slike gevinster, blir enhver omorganisering altfor tung.</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10</a:t>
            </a:fld>
            <a:endParaRPr lang="nb-NO"/>
          </a:p>
        </p:txBody>
      </p:sp>
    </p:spTree>
    <p:extLst>
      <p:ext uri="{BB962C8B-B14F-4D97-AF65-F5344CB8AC3E}">
        <p14:creationId xmlns:p14="http://schemas.microsoft.com/office/powerpoint/2010/main" val="389663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Vi </a:t>
            </a:r>
            <a:r>
              <a:rPr lang="nb-NO" sz="1200" kern="1200" dirty="0" smtClean="0">
                <a:solidFill>
                  <a:schemeClr val="tx1"/>
                </a:solidFill>
                <a:effectLst/>
                <a:latin typeface="+mn-lt"/>
                <a:ea typeface="+mn-ea"/>
                <a:cs typeface="+mn-cs"/>
              </a:rPr>
              <a:t>har noen rammebetingelser å forholde oss til:</a:t>
            </a:r>
          </a:p>
          <a:p>
            <a:r>
              <a:rPr lang="nb-NO" sz="1200" kern="1200" dirty="0" smtClean="0">
                <a:solidFill>
                  <a:schemeClr val="tx1"/>
                </a:solidFill>
                <a:effectLst/>
                <a:latin typeface="+mn-lt"/>
                <a:ea typeface="+mn-ea"/>
                <a:cs typeface="+mn-cs"/>
              </a:rPr>
              <a:t>Vi </a:t>
            </a:r>
            <a:r>
              <a:rPr lang="nb-NO" sz="1200" kern="1200" dirty="0" smtClean="0">
                <a:solidFill>
                  <a:schemeClr val="tx1"/>
                </a:solidFill>
                <a:effectLst/>
                <a:latin typeface="+mn-lt"/>
                <a:ea typeface="+mn-ea"/>
                <a:cs typeface="+mn-cs"/>
              </a:rPr>
              <a:t>får en ny lov om tros- og livssynssamfunn som gir oss de ytre, juridiske rammene for å være kirke i dagens samfunn. Det betyr større frihet til å bestemme vår egen organisering. </a:t>
            </a:r>
          </a:p>
          <a:p>
            <a:r>
              <a:rPr lang="nb-NO" sz="1200" kern="1200" dirty="0" smtClean="0">
                <a:solidFill>
                  <a:schemeClr val="tx1"/>
                </a:solidFill>
                <a:effectLst/>
                <a:latin typeface="+mn-lt"/>
                <a:ea typeface="+mn-ea"/>
                <a:cs typeface="+mn-cs"/>
              </a:rPr>
              <a:t>Vi har et lovmessig krav om å være en landsdekkende og demokratisk folkekirke.</a:t>
            </a:r>
          </a:p>
          <a:p>
            <a:r>
              <a:rPr lang="nb-NO" sz="1200" kern="1200" dirty="0" smtClean="0">
                <a:solidFill>
                  <a:schemeClr val="tx1"/>
                </a:solidFill>
                <a:effectLst/>
                <a:latin typeface="+mn-lt"/>
                <a:ea typeface="+mn-ea"/>
                <a:cs typeface="+mn-cs"/>
              </a:rPr>
              <a:t>Vi har fått en konstruksjon med soknet som eget rettssubjekt og Den norske kirke på nasjonalt nivå som et annet rettssubjekt. Det betyr at all endring må skje i et samspill mellom kirkens organer lokalt og nasjonalt. Vi kommer fortsatt til å ha en todelt finansiering der 2/3 kommer fra kommunene og 1/3 fra staten. </a:t>
            </a:r>
          </a:p>
          <a:p>
            <a:r>
              <a:rPr lang="nb-NO" sz="1200" kern="1200" dirty="0" smtClean="0">
                <a:solidFill>
                  <a:schemeClr val="tx1"/>
                </a:solidFill>
                <a:effectLst/>
                <a:latin typeface="+mn-lt"/>
                <a:ea typeface="+mn-ea"/>
                <a:cs typeface="+mn-cs"/>
              </a:rPr>
              <a:t>Vi skal fortsatt være en </a:t>
            </a:r>
            <a:r>
              <a:rPr lang="nb-NO" sz="1200" kern="1200" dirty="0" err="1" smtClean="0">
                <a:solidFill>
                  <a:schemeClr val="tx1"/>
                </a:solidFill>
                <a:effectLst/>
                <a:latin typeface="+mn-lt"/>
                <a:ea typeface="+mn-ea"/>
                <a:cs typeface="+mn-cs"/>
              </a:rPr>
              <a:t>envangelisk</a:t>
            </a:r>
            <a:r>
              <a:rPr lang="nb-NO" sz="1200"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luthersk kirke med biskopen som en sentral leder og tilsynsperson.</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11</a:t>
            </a:fld>
            <a:endParaRPr lang="nb-NO"/>
          </a:p>
        </p:txBody>
      </p:sp>
    </p:spTree>
    <p:extLst>
      <p:ext uri="{BB962C8B-B14F-4D97-AF65-F5344CB8AC3E}">
        <p14:creationId xmlns:p14="http://schemas.microsoft.com/office/powerpoint/2010/main" val="174188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Hva </a:t>
            </a:r>
            <a:r>
              <a:rPr lang="nb-NO" sz="1200" kern="1200" dirty="0" smtClean="0">
                <a:solidFill>
                  <a:schemeClr val="tx1"/>
                </a:solidFill>
                <a:effectLst/>
                <a:latin typeface="+mn-lt"/>
                <a:ea typeface="+mn-ea"/>
                <a:cs typeface="+mn-cs"/>
              </a:rPr>
              <a:t>er det nå som hindrer oss i å finne en enklere og mer funksjonell organisering? </a:t>
            </a:r>
          </a:p>
          <a:p>
            <a:r>
              <a:rPr lang="nb-NO" sz="1200" kern="1200" dirty="0" smtClean="0">
                <a:solidFill>
                  <a:schemeClr val="tx1"/>
                </a:solidFill>
                <a:effectLst/>
                <a:latin typeface="+mn-lt"/>
                <a:ea typeface="+mn-ea"/>
                <a:cs typeface="+mn-cs"/>
              </a:rPr>
              <a:t>Vanligvis er vi vant til at det stort sett alltid er noe eller noen å skylde på i strukturen for alt som ikke fungerer optimalt. </a:t>
            </a:r>
          </a:p>
          <a:p>
            <a:r>
              <a:rPr lang="nb-NO" sz="1200" kern="1200" dirty="0" smtClean="0">
                <a:solidFill>
                  <a:schemeClr val="tx1"/>
                </a:solidFill>
                <a:effectLst/>
                <a:latin typeface="+mn-lt"/>
                <a:ea typeface="+mn-ea"/>
                <a:cs typeface="+mn-cs"/>
              </a:rPr>
              <a:t>Nå er vi i en posisjon der det ikke lengre er så mye å skylde på. Staten har lagt til rette for et lovgrunnlag med frihet til å organisere oss slik vi vil. </a:t>
            </a:r>
          </a:p>
          <a:p>
            <a:r>
              <a:rPr lang="nb-NO" sz="1200" kern="1200" dirty="0" smtClean="0">
                <a:solidFill>
                  <a:schemeClr val="tx1"/>
                </a:solidFill>
                <a:effectLst/>
                <a:latin typeface="+mn-lt"/>
                <a:ea typeface="+mn-ea"/>
                <a:cs typeface="+mn-cs"/>
              </a:rPr>
              <a:t>Vi har penger til drift og utvikling som vi selv kan omdisponere for å få en enklere struktur og forvaltning og mer kirke lokalt.</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12</a:t>
            </a:fld>
            <a:endParaRPr lang="nb-NO"/>
          </a:p>
        </p:txBody>
      </p:sp>
    </p:spTree>
    <p:extLst>
      <p:ext uri="{BB962C8B-B14F-4D97-AF65-F5344CB8AC3E}">
        <p14:creationId xmlns:p14="http://schemas.microsoft.com/office/powerpoint/2010/main" val="73978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Som </a:t>
            </a:r>
            <a:r>
              <a:rPr lang="nb-NO" sz="1200" kern="1200" dirty="0" smtClean="0">
                <a:solidFill>
                  <a:schemeClr val="tx1"/>
                </a:solidFill>
                <a:effectLst/>
                <a:latin typeface="+mn-lt"/>
                <a:ea typeface="+mn-ea"/>
                <a:cs typeface="+mn-cs"/>
              </a:rPr>
              <a:t>kirke vil vi både nå ut med evangeliet og være en ansvarlig forvalter av den kristne kulturarven. Denne arven er synlig tilstede både gjennom kirkebyggene i hver bygd og by, og gjennom </a:t>
            </a:r>
            <a:r>
              <a:rPr lang="nb-NO" sz="1200" kern="1200" dirty="0" err="1" smtClean="0">
                <a:solidFill>
                  <a:schemeClr val="tx1"/>
                </a:solidFill>
                <a:effectLst/>
                <a:latin typeface="+mn-lt"/>
                <a:ea typeface="+mn-ea"/>
                <a:cs typeface="+mn-cs"/>
              </a:rPr>
              <a:t>livsritene</a:t>
            </a:r>
            <a:r>
              <a:rPr lang="nb-NO" sz="1200" kern="1200" dirty="0" smtClean="0">
                <a:solidFill>
                  <a:schemeClr val="tx1"/>
                </a:solidFill>
                <a:effectLst/>
                <a:latin typeface="+mn-lt"/>
                <a:ea typeface="+mn-ea"/>
                <a:cs typeface="+mn-cs"/>
              </a:rPr>
              <a:t> som folkekirkens medlemmer søker til kirken for, fra vugge til grav. </a:t>
            </a:r>
          </a:p>
          <a:p>
            <a:r>
              <a:rPr lang="nb-NO" sz="1200" kern="1200" dirty="0" smtClean="0">
                <a:solidFill>
                  <a:schemeClr val="tx1"/>
                </a:solidFill>
                <a:effectLst/>
                <a:latin typeface="+mn-lt"/>
                <a:ea typeface="+mn-ea"/>
                <a:cs typeface="+mn-cs"/>
              </a:rPr>
              <a:t>Det er også et sentralt mål for omorganiseringen at vi skal utvikle attraktive arbeidsplasser som får unge til å søke seg til kirkelig utdanning og arbeid. Og vi vil sørge for en fortsatt balanse mellom tjenesten med ord og sakrament (embete), de folkevalgte rådene og ansatte.</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13</a:t>
            </a:fld>
            <a:endParaRPr lang="nb-NO"/>
          </a:p>
        </p:txBody>
      </p:sp>
    </p:spTree>
    <p:extLst>
      <p:ext uri="{BB962C8B-B14F-4D97-AF65-F5344CB8AC3E}">
        <p14:creationId xmlns:p14="http://schemas.microsoft.com/office/powerpoint/2010/main" val="212662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Vi </a:t>
            </a:r>
            <a:r>
              <a:rPr lang="nb-NO" sz="1200" kern="1200" dirty="0" smtClean="0">
                <a:solidFill>
                  <a:schemeClr val="tx1"/>
                </a:solidFill>
                <a:effectLst/>
                <a:latin typeface="+mn-lt"/>
                <a:ea typeface="+mn-ea"/>
                <a:cs typeface="+mn-cs"/>
              </a:rPr>
              <a:t>vil også skape en kirke som henger godt sammen både «vannrett» og «loddrett». Det skal være en kirke som er gjenkjennelig over hele landet. For å få til det, må vi forenkle strukturer og tilpasse dem etter ulike behov. Vi må finne en struktur som lar seg tilpasse til så vel Finnmark som Oslo - og alt imellom. </a:t>
            </a:r>
          </a:p>
          <a:p>
            <a:r>
              <a:rPr lang="nb-NO" sz="1200" kern="1200" dirty="0" smtClean="0">
                <a:solidFill>
                  <a:schemeClr val="tx1"/>
                </a:solidFill>
                <a:effectLst/>
                <a:latin typeface="+mn-lt"/>
                <a:ea typeface="+mn-ea"/>
                <a:cs typeface="+mn-cs"/>
              </a:rPr>
              <a:t>En ny organisering må legge til rette for strategisk ledelse og tverrfaglig samarbeid i kirken lokalt for å få en optimal ressursutnyttelse. </a:t>
            </a:r>
          </a:p>
          <a:p>
            <a:r>
              <a:rPr lang="nb-NO" sz="1200" kern="1200" dirty="0" smtClean="0">
                <a:solidFill>
                  <a:schemeClr val="tx1"/>
                </a:solidFill>
                <a:effectLst/>
                <a:latin typeface="+mn-lt"/>
                <a:ea typeface="+mn-ea"/>
                <a:cs typeface="+mn-cs"/>
              </a:rPr>
              <a:t>Parallelt med organisasjonsutvikling må vi også sørge for å skolere gode ledere på alle nivåer.</a:t>
            </a:r>
          </a:p>
          <a:p>
            <a:r>
              <a:rPr lang="nb-NO" sz="1200" kern="1200" dirty="0" smtClean="0">
                <a:solidFill>
                  <a:schemeClr val="tx1"/>
                </a:solidFill>
                <a:effectLst/>
                <a:latin typeface="+mn-lt"/>
                <a:ea typeface="+mn-ea"/>
                <a:cs typeface="+mn-cs"/>
              </a:rPr>
              <a:t>Et område som ikke direkte er en del av dette prosjektet i første fase, er hvordan vi bedre kan utnytte de digitale </a:t>
            </a:r>
            <a:r>
              <a:rPr lang="nb-NO" sz="1200" kern="1200" dirty="0" smtClean="0">
                <a:solidFill>
                  <a:schemeClr val="tx1"/>
                </a:solidFill>
                <a:effectLst/>
                <a:latin typeface="+mn-lt"/>
                <a:ea typeface="+mn-ea"/>
                <a:cs typeface="+mn-cs"/>
              </a:rPr>
              <a:t>mulighetene.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Her ligger det et stort potensiale både for forenkling og innsparing og økt kvalitet og service overfor medlemmene.</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14</a:t>
            </a:fld>
            <a:endParaRPr lang="nb-NO"/>
          </a:p>
        </p:txBody>
      </p:sp>
    </p:spTree>
    <p:extLst>
      <p:ext uri="{BB962C8B-B14F-4D97-AF65-F5344CB8AC3E}">
        <p14:creationId xmlns:p14="http://schemas.microsoft.com/office/powerpoint/2010/main" val="1981002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Kirkemøtet i 2019 ga oss dette mandatet. </a:t>
            </a:r>
          </a:p>
          <a:p>
            <a:r>
              <a:rPr lang="nb-NO" sz="1200" kern="1200" dirty="0" smtClean="0">
                <a:solidFill>
                  <a:schemeClr val="tx1"/>
                </a:solidFill>
                <a:effectLst/>
                <a:latin typeface="+mn-lt"/>
                <a:ea typeface="+mn-ea"/>
                <a:cs typeface="+mn-cs"/>
              </a:rPr>
              <a:t>Kirkerådet behandlet saken i juni og september 2019. Det har gitt et utredningsmandat med sikte på at et fellesorgan mellom kommune og bispedømme kan være ny arbeidsgiverenhet. I tillegg må det utredes hvordan biskopens ledelse og tilsynsansvar skal være, hvilke valgordninger vi skal ha og konsekvenser av økt avstand mellom kommune og kirkelig forvaltningsnivå.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15</a:t>
            </a:fld>
            <a:endParaRPr lang="nb-NO"/>
          </a:p>
        </p:txBody>
      </p:sp>
    </p:spTree>
    <p:extLst>
      <p:ext uri="{BB962C8B-B14F-4D97-AF65-F5344CB8AC3E}">
        <p14:creationId xmlns:p14="http://schemas.microsoft.com/office/powerpoint/2010/main" val="21799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16</a:t>
            </a:fld>
            <a:endParaRPr lang="nb-NO"/>
          </a:p>
        </p:txBody>
      </p:sp>
    </p:spTree>
    <p:extLst>
      <p:ext uri="{BB962C8B-B14F-4D97-AF65-F5344CB8AC3E}">
        <p14:creationId xmlns:p14="http://schemas.microsoft.com/office/powerpoint/2010/main" val="468455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Her </a:t>
            </a:r>
            <a:r>
              <a:rPr lang="nb-NO" sz="1200" kern="1200" dirty="0" smtClean="0">
                <a:solidFill>
                  <a:schemeClr val="tx1"/>
                </a:solidFill>
                <a:effectLst/>
                <a:latin typeface="+mn-lt"/>
                <a:ea typeface="+mn-ea"/>
                <a:cs typeface="+mn-cs"/>
              </a:rPr>
              <a:t>er mer om utredningsmandatet.</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17</a:t>
            </a:fld>
            <a:endParaRPr lang="nb-NO"/>
          </a:p>
        </p:txBody>
      </p:sp>
    </p:spTree>
    <p:extLst>
      <p:ext uri="{BB962C8B-B14F-4D97-AF65-F5344CB8AC3E}">
        <p14:creationId xmlns:p14="http://schemas.microsoft.com/office/powerpoint/2010/main" val="272487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Dette </a:t>
            </a:r>
            <a:r>
              <a:rPr lang="nb-NO" sz="1200" kern="1200" dirty="0" smtClean="0">
                <a:solidFill>
                  <a:schemeClr val="tx1"/>
                </a:solidFill>
                <a:effectLst/>
                <a:latin typeface="+mn-lt"/>
                <a:ea typeface="+mn-ea"/>
                <a:cs typeface="+mn-cs"/>
              </a:rPr>
              <a:t>vil bety endringer for både de strukturene vi har og de ansatte vi er. Kirkerådet og bispedømmerådet vil ikke være arbeidsgivere slik som de er i dag, og det vil bli større rom for strategisk utviklingsarbeid. Hvis avstanden mellom soknet og arbeidsgiverorganet blir større, vil det påvirke funksjonsfordelingen mellom menighetsrådet og «storfellesråd/prostirådet».</a:t>
            </a:r>
          </a:p>
          <a:p>
            <a:r>
              <a:rPr lang="nb-NO" sz="1200" kern="1200" dirty="0" smtClean="0">
                <a:solidFill>
                  <a:schemeClr val="tx1"/>
                </a:solidFill>
                <a:effectLst/>
                <a:latin typeface="+mn-lt"/>
                <a:ea typeface="+mn-ea"/>
                <a:cs typeface="+mn-cs"/>
              </a:rPr>
              <a:t>Vi har heldigvis god bruk for alle de ansatte vi har. Samtidig har vi i begge arbeidsgiverlinjer en betydelig rekrutteringsutfordring med et stort antall eldre arbeidstakere. </a:t>
            </a:r>
          </a:p>
          <a:p>
            <a:r>
              <a:rPr lang="nb-NO" sz="1200" kern="1200" dirty="0" smtClean="0">
                <a:solidFill>
                  <a:schemeClr val="tx1"/>
                </a:solidFill>
                <a:effectLst/>
                <a:latin typeface="+mn-lt"/>
                <a:ea typeface="+mn-ea"/>
                <a:cs typeface="+mn-cs"/>
              </a:rPr>
              <a:t>Det er administrative funksjoner og ledere som vil bli mest berørt og som vil få endrede oppgaver.</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18</a:t>
            </a:fld>
            <a:endParaRPr lang="nb-NO"/>
          </a:p>
        </p:txBody>
      </p:sp>
    </p:spTree>
    <p:extLst>
      <p:ext uri="{BB962C8B-B14F-4D97-AF65-F5344CB8AC3E}">
        <p14:creationId xmlns:p14="http://schemas.microsoft.com/office/powerpoint/2010/main" val="320756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Prosjektet </a:t>
            </a:r>
            <a:r>
              <a:rPr lang="nb-NO" sz="1200" kern="1200" dirty="0" smtClean="0">
                <a:solidFill>
                  <a:schemeClr val="tx1"/>
                </a:solidFill>
                <a:effectLst/>
                <a:latin typeface="+mn-lt"/>
                <a:ea typeface="+mn-ea"/>
                <a:cs typeface="+mn-cs"/>
              </a:rPr>
              <a:t>som starter opp høsten 2019, organiseres med et hovedutvalg og fire arbeidsgrupper. </a:t>
            </a:r>
          </a:p>
          <a:p>
            <a:r>
              <a:rPr lang="nb-NO" sz="1200" kern="1200" dirty="0" smtClean="0">
                <a:solidFill>
                  <a:schemeClr val="tx1"/>
                </a:solidFill>
                <a:effectLst/>
                <a:latin typeface="+mn-lt"/>
                <a:ea typeface="+mn-ea"/>
                <a:cs typeface="+mn-cs"/>
              </a:rPr>
              <a:t>Det ansettes en egen prosjektleder for arbeidet som vil ha ansvar for en samlet levering til hovedutvalget og for framdrift og kvalitet i prosjektet. </a:t>
            </a:r>
          </a:p>
          <a:p>
            <a:r>
              <a:rPr lang="nb-NO" sz="1200" kern="1200" dirty="0" smtClean="0">
                <a:solidFill>
                  <a:schemeClr val="tx1"/>
                </a:solidFill>
                <a:effectLst/>
                <a:latin typeface="+mn-lt"/>
                <a:ea typeface="+mn-ea"/>
                <a:cs typeface="+mn-cs"/>
              </a:rPr>
              <a:t>Fagkonsultasjoner og en rekke møter med berørte skal sikre bred involvering. </a:t>
            </a:r>
          </a:p>
          <a:p>
            <a:r>
              <a:rPr lang="nb-NO" sz="1200" kern="1200" dirty="0" smtClean="0">
                <a:solidFill>
                  <a:schemeClr val="tx1"/>
                </a:solidFill>
                <a:effectLst/>
                <a:latin typeface="+mn-lt"/>
                <a:ea typeface="+mn-ea"/>
                <a:cs typeface="+mn-cs"/>
              </a:rPr>
              <a:t>Det etableres egen nettside på kirken.no der all informasjon om prosjektets status og framdrift legges ut. </a:t>
            </a:r>
          </a:p>
          <a:p>
            <a:r>
              <a:rPr lang="nb-NO" sz="1200" kern="1200" dirty="0" smtClean="0">
                <a:solidFill>
                  <a:schemeClr val="tx1"/>
                </a:solidFill>
                <a:effectLst/>
                <a:latin typeface="+mn-lt"/>
                <a:ea typeface="+mn-ea"/>
                <a:cs typeface="+mn-cs"/>
              </a:rPr>
              <a:t>På Kirkebakken vil det i tillegg bli mulig å stille spørsmål og komme med kommentarer og innspill underveis.</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19</a:t>
            </a:fld>
            <a:endParaRPr lang="nb-NO"/>
          </a:p>
        </p:txBody>
      </p:sp>
    </p:spTree>
    <p:extLst>
      <p:ext uri="{BB962C8B-B14F-4D97-AF65-F5344CB8AC3E}">
        <p14:creationId xmlns:p14="http://schemas.microsoft.com/office/powerpoint/2010/main" val="30062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2</a:t>
            </a:fld>
            <a:endParaRPr lang="nb-NO"/>
          </a:p>
        </p:txBody>
      </p:sp>
    </p:spTree>
    <p:extLst>
      <p:ext uri="{BB962C8B-B14F-4D97-AF65-F5344CB8AC3E}">
        <p14:creationId xmlns:p14="http://schemas.microsoft.com/office/powerpoint/2010/main" val="390719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39DCD48-759F-4930-ABC0-7451759A367F}" type="slidenum">
              <a:rPr lang="nb-NO" smtClean="0"/>
              <a:t>20</a:t>
            </a:fld>
            <a:endParaRPr lang="nb-NO"/>
          </a:p>
        </p:txBody>
      </p:sp>
    </p:spTree>
    <p:extLst>
      <p:ext uri="{BB962C8B-B14F-4D97-AF65-F5344CB8AC3E}">
        <p14:creationId xmlns:p14="http://schemas.microsoft.com/office/powerpoint/2010/main" val="160774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Prosjektet </a:t>
            </a:r>
            <a:r>
              <a:rPr lang="nb-NO" sz="1200" kern="1200" dirty="0" smtClean="0">
                <a:solidFill>
                  <a:schemeClr val="tx1"/>
                </a:solidFill>
                <a:effectLst/>
                <a:latin typeface="+mn-lt"/>
                <a:ea typeface="+mn-ea"/>
                <a:cs typeface="+mn-cs"/>
              </a:rPr>
              <a:t>skal levere sin innstilling til Kirkerådet i desember 2020. </a:t>
            </a:r>
          </a:p>
          <a:p>
            <a:r>
              <a:rPr lang="nb-NO" sz="1200" kern="1200" dirty="0" smtClean="0">
                <a:solidFill>
                  <a:schemeClr val="tx1"/>
                </a:solidFill>
                <a:effectLst/>
                <a:latin typeface="+mn-lt"/>
                <a:ea typeface="+mn-ea"/>
                <a:cs typeface="+mn-cs"/>
              </a:rPr>
              <a:t>Hvis Kirkerådet finner å kunne anbefale resultatet, vil det bli sendt på høring og komme til Kirkemøtet i 2022 for beslutning. </a:t>
            </a:r>
          </a:p>
          <a:p>
            <a:r>
              <a:rPr lang="nb-NO" sz="1200" kern="1200" dirty="0" smtClean="0">
                <a:solidFill>
                  <a:schemeClr val="tx1"/>
                </a:solidFill>
                <a:effectLst/>
                <a:latin typeface="+mn-lt"/>
                <a:ea typeface="+mn-ea"/>
                <a:cs typeface="+mn-cs"/>
              </a:rPr>
              <a:t>Deretter vil det bli en prosess med å skrive det konkrete regelverket som skal til for å implementere endringene. Regelverket vil da kunne komme til Kirkemøtet i 2023. </a:t>
            </a:r>
          </a:p>
          <a:p>
            <a:r>
              <a:rPr lang="nb-NO" sz="1200" kern="1200" dirty="0" smtClean="0">
                <a:solidFill>
                  <a:schemeClr val="tx1"/>
                </a:solidFill>
                <a:effectLst/>
                <a:latin typeface="+mn-lt"/>
                <a:ea typeface="+mn-ea"/>
                <a:cs typeface="+mn-cs"/>
              </a:rPr>
              <a:t>Deretter følger implementeringsfasen.</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21</a:t>
            </a:fld>
            <a:endParaRPr lang="nb-NO"/>
          </a:p>
        </p:txBody>
      </p:sp>
    </p:spTree>
    <p:extLst>
      <p:ext uri="{BB962C8B-B14F-4D97-AF65-F5344CB8AC3E}">
        <p14:creationId xmlns:p14="http://schemas.microsoft.com/office/powerpoint/2010/main" val="53382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Kirken framstår ofte som et konglomerat av organer og stillingskategorier og ansatte og folkevalgte -som til sammen utgjør en komplisert organisasjonsstruktur.</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3</a:t>
            </a:fld>
            <a:endParaRPr lang="nb-NO"/>
          </a:p>
        </p:txBody>
      </p:sp>
    </p:spTree>
    <p:extLst>
      <p:ext uri="{BB962C8B-B14F-4D97-AF65-F5344CB8AC3E}">
        <p14:creationId xmlns:p14="http://schemas.microsoft.com/office/powerpoint/2010/main" val="352657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Hvordan </a:t>
            </a:r>
            <a:r>
              <a:rPr lang="nb-NO" sz="1200" kern="1200" dirty="0" smtClean="0">
                <a:solidFill>
                  <a:schemeClr val="tx1"/>
                </a:solidFill>
                <a:effectLst/>
                <a:latin typeface="+mn-lt"/>
                <a:ea typeface="+mn-ea"/>
                <a:cs typeface="+mn-cs"/>
              </a:rPr>
              <a:t>ble det slik? Det startet den gangen bøndene hadde ansvar for å bygge kirker og kongen sendte prester for å tjenestegjøre i dem. Denne todelingen har fulgt oss helt fram til i dag. Den har tjent oss vel og vært en hensiktsmessig ansvarsfordeling i mange år, men det er få organisasjoner som velger en slik todeling i dag, hvis de ikke må.</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4</a:t>
            </a:fld>
            <a:endParaRPr lang="nb-NO"/>
          </a:p>
        </p:txBody>
      </p:sp>
    </p:spTree>
    <p:extLst>
      <p:ext uri="{BB962C8B-B14F-4D97-AF65-F5344CB8AC3E}">
        <p14:creationId xmlns:p14="http://schemas.microsoft.com/office/powerpoint/2010/main" val="20849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a:t>
            </a:r>
            <a:r>
              <a:rPr lang="nb-NO" sz="1200" kern="1200" dirty="0" smtClean="0">
                <a:solidFill>
                  <a:schemeClr val="tx1"/>
                </a:solidFill>
                <a:effectLst/>
                <a:latin typeface="+mn-lt"/>
                <a:ea typeface="+mn-ea"/>
                <a:cs typeface="+mn-cs"/>
              </a:rPr>
              <a:t>1996 fikk vi ny kirkelov. Den sørget for at lokalt tilsatte i kirken ble overført fra kommunen til kirken. Kateketer og diakoner som før var statsansatte, fulgte også med til dette nye kirkelige forvaltningsnivået på kommunenivå. Prestene derimot, ble værende i staten som embetsmenn og tjenestemenn. </a:t>
            </a:r>
          </a:p>
          <a:p>
            <a:r>
              <a:rPr lang="nb-NO" sz="1200" kern="1200" dirty="0" smtClean="0">
                <a:solidFill>
                  <a:schemeClr val="tx1"/>
                </a:solidFill>
                <a:effectLst/>
                <a:latin typeface="+mn-lt"/>
                <a:ea typeface="+mn-ea"/>
                <a:cs typeface="+mn-cs"/>
              </a:rPr>
              <a:t>I 2008 inngikk Stortinget et kirkeforlik med sikte på å endre relasjonene mellom stat og kirke. En viktig del av dette var å skille kirken på nasjonalt nivå ut fra staten og gi kirken status som eget rettssubjekt. Dette skjedde i 2012.</a:t>
            </a:r>
          </a:p>
          <a:p>
            <a:r>
              <a:rPr lang="nb-NO" sz="1200" kern="1200" dirty="0" smtClean="0">
                <a:solidFill>
                  <a:schemeClr val="tx1"/>
                </a:solidFill>
                <a:effectLst/>
                <a:latin typeface="+mn-lt"/>
                <a:ea typeface="+mn-ea"/>
                <a:cs typeface="+mn-cs"/>
              </a:rPr>
              <a:t>Nå kunne alle prester og tilsatte i bispedømmeråd og </a:t>
            </a:r>
            <a:r>
              <a:rPr lang="nb-NO" sz="1200" kern="1200" dirty="0" smtClean="0">
                <a:solidFill>
                  <a:schemeClr val="tx1"/>
                </a:solidFill>
                <a:effectLst/>
                <a:latin typeface="+mn-lt"/>
                <a:ea typeface="+mn-ea"/>
                <a:cs typeface="+mn-cs"/>
              </a:rPr>
              <a:t>kirkeråd</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overføres </a:t>
            </a:r>
            <a:r>
              <a:rPr lang="nb-NO" sz="1200" kern="1200" dirty="0" smtClean="0">
                <a:solidFill>
                  <a:schemeClr val="tx1"/>
                </a:solidFill>
                <a:effectLst/>
                <a:latin typeface="+mn-lt"/>
                <a:ea typeface="+mn-ea"/>
                <a:cs typeface="+mn-cs"/>
              </a:rPr>
              <a:t>fra staten til kirken. Dette skjedde i 2017. </a:t>
            </a:r>
          </a:p>
          <a:p>
            <a:r>
              <a:rPr lang="nb-NO" sz="1200" kern="1200" dirty="0" smtClean="0">
                <a:solidFill>
                  <a:schemeClr val="tx1"/>
                </a:solidFill>
                <a:effectLst/>
                <a:latin typeface="+mn-lt"/>
                <a:ea typeface="+mn-ea"/>
                <a:cs typeface="+mn-cs"/>
              </a:rPr>
              <a:t>I dag er altså alle kirkelige medarbeidere ansatt i kirkelige organer, men fortsatt på to ulike nivåer: kommunalt og nasjonalt.</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5</a:t>
            </a:fld>
            <a:endParaRPr lang="nb-NO"/>
          </a:p>
        </p:txBody>
      </p:sp>
    </p:spTree>
    <p:extLst>
      <p:ext uri="{BB962C8B-B14F-4D97-AF65-F5344CB8AC3E}">
        <p14:creationId xmlns:p14="http://schemas.microsoft.com/office/powerpoint/2010/main" val="308724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a:t>
            </a:r>
            <a:r>
              <a:rPr lang="nb-NO" sz="1200" kern="1200" dirty="0" smtClean="0">
                <a:solidFill>
                  <a:schemeClr val="tx1"/>
                </a:solidFill>
                <a:effectLst/>
                <a:latin typeface="+mn-lt"/>
                <a:ea typeface="+mn-ea"/>
                <a:cs typeface="+mn-cs"/>
              </a:rPr>
              <a:t>løpet av de 20 årene som er gått fra kirkeloven trådte i kraft, har kravene til å være arbeidsgiver endret seg kraftig. Begge arbeidsgiverlinjene er blitt langt mer profesjonelle, for å kunne møte stadig nye krav til organisering, arbeidsplanlegging, HMS og ulike typer regelverk. </a:t>
            </a:r>
          </a:p>
          <a:p>
            <a:r>
              <a:rPr lang="nb-NO" sz="1200" kern="1200" dirty="0" smtClean="0">
                <a:solidFill>
                  <a:schemeClr val="tx1"/>
                </a:solidFill>
                <a:effectLst/>
                <a:latin typeface="+mn-lt"/>
                <a:ea typeface="+mn-ea"/>
                <a:cs typeface="+mn-cs"/>
              </a:rPr>
              <a:t>Men dette skjer fortsatt i to helt parallelle spor. Det betyr at det foregår en stor grad av dobbeltarbeid - uten at arbeidsgiverlinjene har nærmet seg hverandre. I dag organiseres prestetjenesten ut fra bispedømme- og prostinivå, mens alt annet arbeid i lokalkirken organiseres på kommunenivå.</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6</a:t>
            </a:fld>
            <a:endParaRPr lang="nb-NO"/>
          </a:p>
        </p:txBody>
      </p:sp>
    </p:spTree>
    <p:extLst>
      <p:ext uri="{BB962C8B-B14F-4D97-AF65-F5344CB8AC3E}">
        <p14:creationId xmlns:p14="http://schemas.microsoft.com/office/powerpoint/2010/main" val="303258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Kirkelig </a:t>
            </a:r>
            <a:r>
              <a:rPr lang="nb-NO" sz="1200" kern="1200" dirty="0" smtClean="0">
                <a:solidFill>
                  <a:schemeClr val="tx1"/>
                </a:solidFill>
                <a:effectLst/>
                <a:latin typeface="+mn-lt"/>
                <a:ea typeface="+mn-ea"/>
                <a:cs typeface="+mn-cs"/>
              </a:rPr>
              <a:t>organisering har stått på dagsordenen for Kirkemøtet i lang tid. Det har særlig vært ett punkt som vi fortsatt ikke har funnet svaret på: Helt siden 2005 har Kirkemøtet bedt om at det må bli ett felles arbeidsgiveransvar i en fremtidig kirkeordning. </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7</a:t>
            </a:fld>
            <a:endParaRPr lang="nb-NO"/>
          </a:p>
        </p:txBody>
      </p:sp>
    </p:spTree>
    <p:extLst>
      <p:ext uri="{BB962C8B-B14F-4D97-AF65-F5344CB8AC3E}">
        <p14:creationId xmlns:p14="http://schemas.microsoft.com/office/powerpoint/2010/main" val="330180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422275" y="4638517"/>
            <a:ext cx="6182207" cy="3908614"/>
          </a:xfrm>
        </p:spPr>
        <p:txBody>
          <a:bodyPr/>
          <a:lstStyle/>
          <a:p>
            <a:r>
              <a:rPr lang="nb-NO" sz="1200" kern="1200" dirty="0" smtClean="0">
                <a:solidFill>
                  <a:schemeClr val="tx1"/>
                </a:solidFill>
                <a:effectLst/>
                <a:latin typeface="+mn-lt"/>
                <a:ea typeface="+mn-ea"/>
                <a:cs typeface="+mn-cs"/>
              </a:rPr>
              <a:t>Dagens </a:t>
            </a:r>
            <a:r>
              <a:rPr lang="nb-NO" sz="1200" kern="1200" dirty="0" smtClean="0">
                <a:solidFill>
                  <a:schemeClr val="tx1"/>
                </a:solidFill>
                <a:effectLst/>
                <a:latin typeface="+mn-lt"/>
                <a:ea typeface="+mn-ea"/>
                <a:cs typeface="+mn-cs"/>
              </a:rPr>
              <a:t>organisering byr på noen utfordringer som vi må finne bedre løsninger på: </a:t>
            </a:r>
          </a:p>
          <a:p>
            <a:r>
              <a:rPr lang="nb-NO" sz="1200" kern="1200" dirty="0" smtClean="0">
                <a:solidFill>
                  <a:schemeClr val="tx1"/>
                </a:solidFill>
                <a:effectLst/>
                <a:latin typeface="+mn-lt"/>
                <a:ea typeface="+mn-ea"/>
                <a:cs typeface="+mn-cs"/>
              </a:rPr>
              <a:t>Vi har mange enheter og mange små sokn og fellesråd. Det gjør oss sårbare i forhold til kapasitet og kompetanse. Det er også fordyrende i forhold til å bruke mest mulig ressurser i kjernevirksomheten. </a:t>
            </a:r>
          </a:p>
          <a:p>
            <a:r>
              <a:rPr lang="nb-NO" sz="1200" kern="1200" dirty="0" smtClean="0">
                <a:solidFill>
                  <a:schemeClr val="tx1"/>
                </a:solidFill>
                <a:effectLst/>
                <a:latin typeface="+mn-lt"/>
                <a:ea typeface="+mn-ea"/>
                <a:cs typeface="+mn-cs"/>
              </a:rPr>
              <a:t>Strukturelle utfordringer kan lett føre til personkonflikter, særlig i små enheter. Siden folk flest ikke forstår hvordan kirken er organisert, gir dette oss fort noen omdømmeutfordringer. Hvis de forstår det, stilles det ofte spørsmål om hvorfor vi opprettholder strukturer som tilsynelatende ikke gir optimale forhold for å utvikle attraktive arbeidsplasser.</a:t>
            </a:r>
          </a:p>
          <a:p>
            <a:r>
              <a:rPr lang="nb-NO" sz="1200" kern="1200" dirty="0" smtClean="0">
                <a:solidFill>
                  <a:schemeClr val="tx1"/>
                </a:solidFill>
                <a:effectLst/>
                <a:latin typeface="+mn-lt"/>
                <a:ea typeface="+mn-ea"/>
                <a:cs typeface="+mn-cs"/>
              </a:rPr>
              <a:t>Å ha ulike arbeidsvilkår på samme arbeidsplass er ikke så uvanlig, men ubegrunnede forskjeller er ikke gunstig. Noe kan kompenseres ved at ulike arbeidsgivere samarbeider godt, men for eksempel ulike vilkår for ferie og fri og muligheter for studiepermisjon skaper ubegrunnede ulikheter.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Skjerpede krav til HMS betyr at vi i dag må ha to helt separate regelverk og rutinebeskrivelser for henholdsvis prester og ansatte i fellesrådene. Dette betyr mye merarbeid og skaper en komplisert struktur. I dag er det krevende å få til godt tverrfaglig arbeid og ledelse. Vi har mange dyktige medarbeidere som legger godviljen til og gjør sitt beste for å få til god samhandling. Likevel er det slik at vår struktur ikke legger til rette for ledelse og </a:t>
            </a:r>
            <a:r>
              <a:rPr lang="nb-NO" sz="1200" kern="1200" dirty="0" err="1" smtClean="0">
                <a:solidFill>
                  <a:schemeClr val="tx1"/>
                </a:solidFill>
                <a:effectLst/>
                <a:latin typeface="+mn-lt"/>
                <a:ea typeface="+mn-ea"/>
                <a:cs typeface="+mn-cs"/>
              </a:rPr>
              <a:t>tverrfagliglighet</a:t>
            </a:r>
            <a:r>
              <a:rPr lang="nb-NO" sz="1200" kern="1200" dirty="0" smtClean="0">
                <a:solidFill>
                  <a:schemeClr val="tx1"/>
                </a:solidFill>
                <a:effectLst/>
                <a:latin typeface="+mn-lt"/>
                <a:ea typeface="+mn-ea"/>
                <a:cs typeface="+mn-cs"/>
              </a:rPr>
              <a:t> - særlig på det kirkefaglige området.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Den norske kirke er nærmest fullfinansiert av stat og kommune. Offentlig finansiering stiller krav til effektiv forvaltning. Staten driver generelt et press mot alle tilskuddsmottakere for å få til en effektiv forvaltning. Det samme presset utøves overfor kommunene. Kirkens struktur betyr fordyrende parallellfunksjoner, som kan bli møtt med et økt press for å forenkle.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Medlemstallene våre synker. Over tid kan det bety et betydelig press på finansieringsgrunnlaget vårt.</a:t>
            </a:r>
          </a:p>
          <a:p>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8</a:t>
            </a:fld>
            <a:endParaRPr lang="nb-NO"/>
          </a:p>
        </p:txBody>
      </p:sp>
    </p:spTree>
    <p:extLst>
      <p:ext uri="{BB962C8B-B14F-4D97-AF65-F5344CB8AC3E}">
        <p14:creationId xmlns:p14="http://schemas.microsoft.com/office/powerpoint/2010/main" val="97384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Alle </a:t>
            </a:r>
            <a:r>
              <a:rPr lang="nb-NO" sz="1200" kern="1200" dirty="0" smtClean="0">
                <a:solidFill>
                  <a:schemeClr val="tx1"/>
                </a:solidFill>
                <a:effectLst/>
                <a:latin typeface="+mn-lt"/>
                <a:ea typeface="+mn-ea"/>
                <a:cs typeface="+mn-cs"/>
              </a:rPr>
              <a:t>disse utfordringene gjør at vi må lande en ny organisering av kirkelig virksomhet. </a:t>
            </a:r>
          </a:p>
          <a:p>
            <a:r>
              <a:rPr lang="nb-NO" sz="1200" kern="1200" dirty="0" smtClean="0">
                <a:solidFill>
                  <a:schemeClr val="tx1"/>
                </a:solidFill>
                <a:effectLst/>
                <a:latin typeface="+mn-lt"/>
                <a:ea typeface="+mn-ea"/>
                <a:cs typeface="+mn-cs"/>
              </a:rPr>
              <a:t>Vi skal være kirke i en tid og i et samfunn som trenger nåde, håp og frelse. </a:t>
            </a:r>
          </a:p>
          <a:p>
            <a:r>
              <a:rPr lang="nb-NO" sz="1200" kern="1200" dirty="0" smtClean="0">
                <a:solidFill>
                  <a:schemeClr val="tx1"/>
                </a:solidFill>
                <a:effectLst/>
                <a:latin typeface="+mn-lt"/>
                <a:ea typeface="+mn-ea"/>
                <a:cs typeface="+mn-cs"/>
              </a:rPr>
              <a:t>Og vi skal være organisert slik at vi er best mulig skodd for å være kirke for folk i dag og i morgen.</a:t>
            </a:r>
          </a:p>
          <a:p>
            <a:endParaRPr lang="nb-NO" dirty="0"/>
          </a:p>
        </p:txBody>
      </p:sp>
      <p:sp>
        <p:nvSpPr>
          <p:cNvPr id="4" name="Plassholder for lysbildenummer 3"/>
          <p:cNvSpPr>
            <a:spLocks noGrp="1"/>
          </p:cNvSpPr>
          <p:nvPr>
            <p:ph type="sldNum" sz="quarter" idx="10"/>
          </p:nvPr>
        </p:nvSpPr>
        <p:spPr/>
        <p:txBody>
          <a:bodyPr/>
          <a:lstStyle/>
          <a:p>
            <a:fld id="{039DCD48-759F-4930-ABC0-7451759A367F}" type="slidenum">
              <a:rPr lang="nb-NO" smtClean="0"/>
              <a:t>9</a:t>
            </a:fld>
            <a:endParaRPr lang="nb-NO"/>
          </a:p>
        </p:txBody>
      </p:sp>
    </p:spTree>
    <p:extLst>
      <p:ext uri="{BB962C8B-B14F-4D97-AF65-F5344CB8AC3E}">
        <p14:creationId xmlns:p14="http://schemas.microsoft.com/office/powerpoint/2010/main" val="40139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368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FB21C37-23CA-4D05-81DD-8BE845AC9C86}" type="datetimeFigureOut">
              <a:rPr lang="nb-NO" smtClean="0"/>
              <a:t>08.11.2019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36853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FB21C37-23CA-4D05-81DD-8BE845AC9C86}" type="datetimeFigureOut">
              <a:rPr lang="nb-NO" smtClean="0"/>
              <a:t>08.11.2019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379233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FB21C37-23CA-4D05-81DD-8BE845AC9C86}" type="datetimeFigureOut">
              <a:rPr lang="nb-NO" smtClean="0"/>
              <a:t>08.11.2019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200858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FB21C37-23CA-4D05-81DD-8BE845AC9C86}" type="datetimeFigureOut">
              <a:rPr lang="nb-NO" smtClean="0"/>
              <a:t>08.11.2019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271468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FB21C37-23CA-4D05-81DD-8BE845AC9C86}" type="datetimeFigureOut">
              <a:rPr lang="nb-NO" smtClean="0"/>
              <a:t>08.11.2019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8415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FB21C37-23CA-4D05-81DD-8BE845AC9C86}" type="datetimeFigureOut">
              <a:rPr lang="nb-NO" smtClean="0"/>
              <a:t>08.11.2019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237031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72353"/>
            <a:ext cx="10972800" cy="932266"/>
          </a:xfrm>
          <a:prstGeom prst="rect">
            <a:avLst/>
          </a:prstGeom>
        </p:spPr>
        <p:txBody>
          <a:bodyPr/>
          <a:lstStyle>
            <a:lvl1pPr algn="l">
              <a:defRPr sz="3400" cap="all" baseline="0">
                <a:latin typeface="Georgia"/>
              </a:defRPr>
            </a:lvl1pPr>
          </a:lstStyle>
          <a:p>
            <a:r>
              <a:rPr lang="nb-NO" dirty="0" smtClean="0"/>
              <a:t>Click to </a:t>
            </a:r>
            <a:r>
              <a:rPr lang="nb-NO" dirty="0" err="1" smtClean="0"/>
              <a:t>edit</a:t>
            </a:r>
            <a:r>
              <a:rPr lang="nb-NO" dirty="0" smtClean="0"/>
              <a:t> Master </a:t>
            </a:r>
            <a:r>
              <a:rPr lang="nb-NO" dirty="0" err="1" smtClean="0"/>
              <a:t>title</a:t>
            </a:r>
            <a:r>
              <a:rPr lang="nb-NO" dirty="0" smtClean="0"/>
              <a:t> style</a:t>
            </a:r>
            <a:endParaRPr lang="en-US" dirty="0"/>
          </a:p>
        </p:txBody>
      </p:sp>
      <p:sp>
        <p:nvSpPr>
          <p:cNvPr id="3" name="Content Placeholder 2"/>
          <p:cNvSpPr>
            <a:spLocks noGrp="1"/>
          </p:cNvSpPr>
          <p:nvPr>
            <p:ph idx="1"/>
          </p:nvPr>
        </p:nvSpPr>
        <p:spPr>
          <a:xfrm>
            <a:off x="609600" y="1600202"/>
            <a:ext cx="109728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dirty="0" smtClean="0"/>
              <a:t>Click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4" name="Date Placeholder 3"/>
          <p:cNvSpPr>
            <a:spLocks noGrp="1"/>
          </p:cNvSpPr>
          <p:nvPr>
            <p:ph type="dt" sz="half" idx="10"/>
          </p:nvPr>
        </p:nvSpPr>
        <p:spPr/>
        <p:txBody>
          <a:bodyPr/>
          <a:lstStyle/>
          <a:p>
            <a:fld id="{4031B244-5DE1-884A-885B-F03223C1AA86}"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5310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3" name="Picture 2" descr="pattern_Wallpaper3.tif"/>
          <p:cNvPicPr>
            <a:picLocks noChangeAspect="1"/>
          </p:cNvPicPr>
          <p:nvPr userDrawn="1"/>
        </p:nvPicPr>
        <p:blipFill rotWithShape="1">
          <a:blip r:embed="rId2">
            <a:extLst>
              <a:ext uri="{28A0092B-C50C-407E-A947-70E740481C1C}">
                <a14:useLocalDpi xmlns:a14="http://schemas.microsoft.com/office/drawing/2010/main" val="0"/>
              </a:ext>
            </a:extLst>
          </a:blip>
          <a:srcRect l="10012" r="2997"/>
          <a:stretch/>
        </p:blipFill>
        <p:spPr>
          <a:xfrm>
            <a:off x="-1" y="1"/>
            <a:ext cx="12192001" cy="6833722"/>
          </a:xfrm>
          <a:prstGeom prst="rect">
            <a:avLst/>
          </a:prstGeom>
        </p:spPr>
      </p:pic>
      <p:sp>
        <p:nvSpPr>
          <p:cNvPr id="2" name="Rectangle 1"/>
          <p:cNvSpPr/>
          <p:nvPr userDrawn="1"/>
        </p:nvSpPr>
        <p:spPr>
          <a:xfrm>
            <a:off x="613069" y="427040"/>
            <a:ext cx="10992617" cy="5956063"/>
          </a:xfrm>
          <a:prstGeom prst="rect">
            <a:avLst/>
          </a:prstGeom>
          <a:solidFill>
            <a:schemeClr val="bg1"/>
          </a:solidFill>
          <a:ln>
            <a:noFill/>
          </a:ln>
          <a:effectLst>
            <a:outerShdw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v</a:t>
            </a:r>
            <a:endParaRPr lang="en-US" sz="1350" dirty="0"/>
          </a:p>
        </p:txBody>
      </p:sp>
    </p:spTree>
    <p:extLst>
      <p:ext uri="{BB962C8B-B14F-4D97-AF65-F5344CB8AC3E}">
        <p14:creationId xmlns:p14="http://schemas.microsoft.com/office/powerpoint/2010/main" val="3002862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FB21C37-23CA-4D05-81DD-8BE845AC9C86}" type="datetimeFigureOut">
              <a:rPr lang="nb-NO" smtClean="0"/>
              <a:t>08.11.2019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164011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FB21C37-23CA-4D05-81DD-8BE845AC9C86}" type="datetimeFigureOut">
              <a:rPr lang="nb-NO" smtClean="0"/>
              <a:t>08.11.2019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259902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FB21C37-23CA-4D05-81DD-8BE845AC9C86}" type="datetimeFigureOut">
              <a:rPr lang="nb-NO" smtClean="0"/>
              <a:t>08.11.2019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238213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FB21C37-23CA-4D05-81DD-8BE845AC9C86}" type="datetimeFigureOut">
              <a:rPr lang="nb-NO" smtClean="0"/>
              <a:t>08.11.2019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30814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FB21C37-23CA-4D05-81DD-8BE845AC9C86}" type="datetimeFigureOut">
              <a:rPr lang="nb-NO" smtClean="0"/>
              <a:t>08.11.2019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268335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FB21C37-23CA-4D05-81DD-8BE845AC9C86}" type="datetimeFigureOut">
              <a:rPr lang="nb-NO" smtClean="0"/>
              <a:t>08.11.2019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B947E51-EFA0-42B8-B106-BACE95284F95}" type="slidenum">
              <a:rPr lang="nb-NO" smtClean="0"/>
              <a:t>‹#›</a:t>
            </a:fld>
            <a:endParaRPr lang="nb-NO"/>
          </a:p>
        </p:txBody>
      </p:sp>
    </p:spTree>
    <p:extLst>
      <p:ext uri="{BB962C8B-B14F-4D97-AF65-F5344CB8AC3E}">
        <p14:creationId xmlns:p14="http://schemas.microsoft.com/office/powerpoint/2010/main" val="1168889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1B244-5DE1-884A-885B-F03223C1AA86}" type="datetimeFigureOut">
              <a:rPr lang="en-US" smtClean="0"/>
              <a:t>11/8/2019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Rectangle 9"/>
          <p:cNvSpPr/>
          <p:nvPr userDrawn="1"/>
        </p:nvSpPr>
        <p:spPr>
          <a:xfrm>
            <a:off x="0" y="6293708"/>
            <a:ext cx="12192000" cy="564292"/>
          </a:xfrm>
          <a:prstGeom prst="rect">
            <a:avLst/>
          </a:prstGeom>
          <a:solidFill>
            <a:srgbClr val="C0C1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Bild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1470" y="242934"/>
            <a:ext cx="2227735" cy="350832"/>
          </a:xfrm>
          <a:prstGeom prst="rect">
            <a:avLst/>
          </a:prstGeom>
        </p:spPr>
      </p:pic>
      <p:pic>
        <p:nvPicPr>
          <p:cNvPr id="2" name="Bild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86146" y="6461757"/>
            <a:ext cx="1908550" cy="292932"/>
          </a:xfrm>
          <a:prstGeom prst="rect">
            <a:avLst/>
          </a:prstGeom>
        </p:spPr>
      </p:pic>
    </p:spTree>
    <p:extLst>
      <p:ext uri="{BB962C8B-B14F-4D97-AF65-F5344CB8AC3E}">
        <p14:creationId xmlns:p14="http://schemas.microsoft.com/office/powerpoint/2010/main" val="36241522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82"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b="0" i="0" kern="1200" baseline="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b="0" i="0" kern="1200" baseline="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21C37-23CA-4D05-81DD-8BE845AC9C86}" type="datetimeFigureOut">
              <a:rPr lang="nb-NO" smtClean="0"/>
              <a:t>08.11.2019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47E51-EFA0-42B8-B106-BACE95284F95}" type="slidenum">
              <a:rPr lang="nb-NO" smtClean="0"/>
              <a:t>‹#›</a:t>
            </a:fld>
            <a:endParaRPr lang="nb-NO"/>
          </a:p>
        </p:txBody>
      </p:sp>
    </p:spTree>
    <p:extLst>
      <p:ext uri="{BB962C8B-B14F-4D97-AF65-F5344CB8AC3E}">
        <p14:creationId xmlns:p14="http://schemas.microsoft.com/office/powerpoint/2010/main" val="2088994772"/>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723357" y="3798020"/>
            <a:ext cx="10726306" cy="2400657"/>
          </a:xfrm>
          <a:prstGeom prst="rect">
            <a:avLst/>
          </a:prstGeom>
          <a:solidFill>
            <a:schemeClr val="bg1">
              <a:lumMod val="95000"/>
            </a:schemeClr>
          </a:solidFill>
        </p:spPr>
        <p:txBody>
          <a:bodyPr wrap="square" rtlCol="0">
            <a:spAutoFit/>
          </a:bodyPr>
          <a:lstStyle/>
          <a:p>
            <a:pPr algn="ctr"/>
            <a:r>
              <a:rPr lang="nb-NO" sz="5400" dirty="0" smtClean="0"/>
              <a:t>Kirkelig organisering</a:t>
            </a:r>
          </a:p>
          <a:p>
            <a:pPr algn="ctr"/>
            <a:r>
              <a:rPr lang="nb-NO" sz="4000" dirty="0" smtClean="0"/>
              <a:t>Prosjekt 2019-2021</a:t>
            </a:r>
            <a:endParaRPr lang="nb-NO" sz="4000" dirty="0"/>
          </a:p>
          <a:p>
            <a:pPr algn="ctr"/>
            <a:endParaRPr lang="nb-NO" sz="2400" dirty="0" smtClean="0">
              <a:latin typeface="+mj-lt"/>
            </a:endParaRPr>
          </a:p>
          <a:p>
            <a:pPr algn="ctr"/>
            <a:r>
              <a:rPr lang="nb-NO" sz="3200" dirty="0" smtClean="0">
                <a:latin typeface="Georgia" panose="02040502050405020303" pitchFamily="18" charset="0"/>
              </a:rPr>
              <a:t>Ingrid Vad Nilsen, direktør i Kirkerådet</a:t>
            </a:r>
            <a:endParaRPr lang="nb-NO" sz="3200" dirty="0">
              <a:latin typeface="Georgia" panose="02040502050405020303" pitchFamily="18" charset="0"/>
            </a:endParaRPr>
          </a:p>
        </p:txBody>
      </p:sp>
      <p:grpSp>
        <p:nvGrpSpPr>
          <p:cNvPr id="9" name="Gruppe 8"/>
          <p:cNvGrpSpPr/>
          <p:nvPr/>
        </p:nvGrpSpPr>
        <p:grpSpPr>
          <a:xfrm>
            <a:off x="-183882" y="577600"/>
            <a:ext cx="9603370" cy="2671018"/>
            <a:chOff x="3448719" y="727641"/>
            <a:chExt cx="9603370" cy="2671018"/>
          </a:xfrm>
        </p:grpSpPr>
        <p:sp>
          <p:nvSpPr>
            <p:cNvPr id="4" name="TextBox 3"/>
            <p:cNvSpPr txBox="1"/>
            <p:nvPr/>
          </p:nvSpPr>
          <p:spPr>
            <a:xfrm>
              <a:off x="3448719" y="1908641"/>
              <a:ext cx="184731" cy="300082"/>
            </a:xfrm>
            <a:prstGeom prst="rect">
              <a:avLst/>
            </a:prstGeom>
            <a:noFill/>
          </p:spPr>
          <p:txBody>
            <a:bodyPr wrap="none" rtlCol="0">
              <a:spAutoFit/>
            </a:bodyPr>
            <a:lstStyle/>
            <a:p>
              <a:endParaRPr lang="en-US" sz="1350" dirty="0"/>
            </a:p>
          </p:txBody>
        </p:sp>
        <p:pic>
          <p:nvPicPr>
            <p:cNvPr id="5" name="Bilde 4"/>
            <p:cNvPicPr>
              <a:picLocks noChangeAspect="1"/>
            </p:cNvPicPr>
            <p:nvPr/>
          </p:nvPicPr>
          <p:blipFill>
            <a:blip r:embed="rId3"/>
            <a:stretch>
              <a:fillRect/>
            </a:stretch>
          </p:blipFill>
          <p:spPr>
            <a:xfrm>
              <a:off x="7400934" y="738747"/>
              <a:ext cx="3310275" cy="2659912"/>
            </a:xfrm>
            <a:prstGeom prst="rect">
              <a:avLst/>
            </a:prstGeom>
          </p:spPr>
        </p:pic>
        <p:pic>
          <p:nvPicPr>
            <p:cNvPr id="6" name="Bilde 5"/>
            <p:cNvPicPr>
              <a:picLocks noChangeAspect="1"/>
            </p:cNvPicPr>
            <p:nvPr/>
          </p:nvPicPr>
          <p:blipFill>
            <a:blip r:embed="rId4"/>
            <a:stretch>
              <a:fillRect/>
            </a:stretch>
          </p:blipFill>
          <p:spPr>
            <a:xfrm>
              <a:off x="10813171" y="727641"/>
              <a:ext cx="2238918" cy="2662082"/>
            </a:xfrm>
            <a:prstGeom prst="rect">
              <a:avLst/>
            </a:prstGeom>
          </p:spPr>
        </p:pic>
      </p:grpSp>
      <p:pic>
        <p:nvPicPr>
          <p:cNvPr id="10" name="Bild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0216" y="588706"/>
            <a:ext cx="2008042" cy="2666679"/>
          </a:xfrm>
          <a:prstGeom prst="rect">
            <a:avLst/>
          </a:prstGeom>
        </p:spPr>
      </p:pic>
      <p:pic>
        <p:nvPicPr>
          <p:cNvPr id="7" name="Bilde 6"/>
          <p:cNvPicPr>
            <a:picLocks noChangeAspect="1"/>
          </p:cNvPicPr>
          <p:nvPr/>
        </p:nvPicPr>
        <p:blipFill>
          <a:blip r:embed="rId6"/>
          <a:stretch>
            <a:fillRect/>
          </a:stretch>
        </p:blipFill>
        <p:spPr>
          <a:xfrm>
            <a:off x="717225" y="577600"/>
            <a:ext cx="2970454" cy="2659870"/>
          </a:xfrm>
          <a:prstGeom prst="rect">
            <a:avLst/>
          </a:prstGeom>
        </p:spPr>
      </p:pic>
    </p:spTree>
    <p:extLst>
      <p:ext uri="{BB962C8B-B14F-4D97-AF65-F5344CB8AC3E}">
        <p14:creationId xmlns:p14="http://schemas.microsoft.com/office/powerpoint/2010/main" val="1391309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skal vi oppnå?</a:t>
            </a:r>
            <a:endParaRPr lang="nb-NO" dirty="0"/>
          </a:p>
        </p:txBody>
      </p:sp>
      <p:sp>
        <p:nvSpPr>
          <p:cNvPr id="3" name="Plassholder for innhold 2"/>
          <p:cNvSpPr>
            <a:spLocks noGrp="1"/>
          </p:cNvSpPr>
          <p:nvPr>
            <p:ph idx="1"/>
          </p:nvPr>
        </p:nvSpPr>
        <p:spPr>
          <a:xfrm>
            <a:off x="788505" y="1689657"/>
            <a:ext cx="4200938" cy="2892282"/>
          </a:xfrm>
          <a:solidFill>
            <a:schemeClr val="accent1">
              <a:lumMod val="60000"/>
              <a:lumOff val="40000"/>
            </a:schemeClr>
          </a:solidFill>
        </p:spPr>
        <p:txBody>
          <a:bodyPr/>
          <a:lstStyle/>
          <a:p>
            <a:pPr marL="0" indent="0">
              <a:buNone/>
            </a:pPr>
            <a:endParaRPr lang="nb-NO" dirty="0" smtClean="0"/>
          </a:p>
          <a:p>
            <a:pPr marL="0" indent="0">
              <a:buNone/>
            </a:pPr>
            <a:r>
              <a:rPr lang="nb-NO" dirty="0" smtClean="0"/>
              <a:t>Gevinstrealisering = </a:t>
            </a:r>
          </a:p>
          <a:p>
            <a:pPr marL="0" indent="0">
              <a:buNone/>
            </a:pPr>
            <a:endParaRPr lang="nb-NO" dirty="0" smtClean="0"/>
          </a:p>
          <a:p>
            <a:r>
              <a:rPr lang="nb-NO" dirty="0" smtClean="0"/>
              <a:t>Billigere</a:t>
            </a:r>
          </a:p>
          <a:p>
            <a:r>
              <a:rPr lang="nb-NO" dirty="0" smtClean="0"/>
              <a:t>Bedre</a:t>
            </a:r>
          </a:p>
          <a:p>
            <a:pPr marL="0" indent="0">
              <a:buNone/>
            </a:pPr>
            <a:endParaRPr lang="nb-NO" dirty="0" smtClean="0"/>
          </a:p>
        </p:txBody>
      </p:sp>
      <p:pic>
        <p:nvPicPr>
          <p:cNvPr id="1026" name="Picture 2" descr="http://srv-fotoweb02/fotoweb/cache/5000/Bildearkiv/_DX_2115.t5bb3240e.m1600.xDPiXPf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578" y="1689655"/>
            <a:ext cx="5639822" cy="376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9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rammebetingelser</a:t>
            </a:r>
            <a:endParaRPr lang="nb-NO" dirty="0"/>
          </a:p>
        </p:txBody>
      </p:sp>
      <p:sp>
        <p:nvSpPr>
          <p:cNvPr id="3" name="Plassholder for innhold 2"/>
          <p:cNvSpPr>
            <a:spLocks noGrp="1"/>
          </p:cNvSpPr>
          <p:nvPr>
            <p:ph idx="1"/>
          </p:nvPr>
        </p:nvSpPr>
        <p:spPr>
          <a:xfrm>
            <a:off x="762000" y="1604619"/>
            <a:ext cx="5038165" cy="4347607"/>
          </a:xfrm>
          <a:solidFill>
            <a:schemeClr val="tx2">
              <a:lumMod val="20000"/>
              <a:lumOff val="80000"/>
            </a:schemeClr>
          </a:solidFill>
        </p:spPr>
        <p:txBody>
          <a:bodyPr/>
          <a:lstStyle/>
          <a:p>
            <a:pPr lvl="0"/>
            <a:r>
              <a:rPr lang="nb-NO" sz="2400" dirty="0" smtClean="0"/>
              <a:t>Ny lov om tros- og livssynssamfunn – Kirkemøtet får organiseringskompetanse</a:t>
            </a:r>
          </a:p>
          <a:p>
            <a:pPr lvl="0"/>
            <a:r>
              <a:rPr lang="nb-NO" sz="2400" dirty="0" smtClean="0"/>
              <a:t>En landsdekkende og demokratisk folkekirke</a:t>
            </a:r>
          </a:p>
          <a:p>
            <a:pPr lvl="0"/>
            <a:r>
              <a:rPr lang="nb-NO" sz="2400" smtClean="0"/>
              <a:t>Rettssubjektet sokn, </a:t>
            </a:r>
            <a:r>
              <a:rPr lang="nb-NO" sz="2400" dirty="0" smtClean="0"/>
              <a:t>rettssubjektet Den norske kirke</a:t>
            </a:r>
            <a:endParaRPr lang="nb-NO" sz="2400" dirty="0"/>
          </a:p>
          <a:p>
            <a:pPr lvl="0"/>
            <a:r>
              <a:rPr lang="nb-NO" sz="2400" dirty="0"/>
              <a:t>Todelt finansiering </a:t>
            </a:r>
            <a:r>
              <a:rPr lang="nb-NO" sz="2400" dirty="0" smtClean="0"/>
              <a:t>– stat </a:t>
            </a:r>
            <a:r>
              <a:rPr lang="nb-NO" sz="2400" dirty="0"/>
              <a:t>og </a:t>
            </a:r>
            <a:r>
              <a:rPr lang="nb-NO" sz="2400" dirty="0" smtClean="0"/>
              <a:t>kommune</a:t>
            </a:r>
          </a:p>
          <a:p>
            <a:pPr lvl="0"/>
            <a:r>
              <a:rPr lang="nb-NO" sz="2400" dirty="0" smtClean="0"/>
              <a:t>Biskopen er </a:t>
            </a:r>
            <a:r>
              <a:rPr lang="nb-NO" sz="2400" dirty="0"/>
              <a:t>sentral leder og </a:t>
            </a:r>
            <a:r>
              <a:rPr lang="nb-NO" sz="2400" dirty="0" smtClean="0"/>
              <a:t>tilsynsperson</a:t>
            </a:r>
          </a:p>
        </p:txBody>
      </p:sp>
      <p:pic>
        <p:nvPicPr>
          <p:cNvPr id="4" name="Bilde 3"/>
          <p:cNvPicPr>
            <a:picLocks noChangeAspect="1"/>
          </p:cNvPicPr>
          <p:nvPr/>
        </p:nvPicPr>
        <p:blipFill>
          <a:blip r:embed="rId3"/>
          <a:stretch>
            <a:fillRect/>
          </a:stretch>
        </p:blipFill>
        <p:spPr>
          <a:xfrm>
            <a:off x="6544238" y="1585858"/>
            <a:ext cx="4831973" cy="4249807"/>
          </a:xfrm>
          <a:prstGeom prst="rect">
            <a:avLst/>
          </a:prstGeom>
        </p:spPr>
      </p:pic>
    </p:spTree>
    <p:extLst>
      <p:ext uri="{BB962C8B-B14F-4D97-AF65-F5344CB8AC3E}">
        <p14:creationId xmlns:p14="http://schemas.microsoft.com/office/powerpoint/2010/main" val="407876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hindrer oss?</a:t>
            </a:r>
            <a:endParaRPr lang="nb-NO" dirty="0"/>
          </a:p>
        </p:txBody>
      </p:sp>
      <p:pic>
        <p:nvPicPr>
          <p:cNvPr id="7" name="Bilde 6"/>
          <p:cNvPicPr>
            <a:picLocks noChangeAspect="1"/>
          </p:cNvPicPr>
          <p:nvPr/>
        </p:nvPicPr>
        <p:blipFill>
          <a:blip r:embed="rId3"/>
          <a:stretch>
            <a:fillRect/>
          </a:stretch>
        </p:blipFill>
        <p:spPr>
          <a:xfrm>
            <a:off x="6710491" y="1604619"/>
            <a:ext cx="4847179" cy="3420462"/>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48" y="1604619"/>
            <a:ext cx="6080821" cy="3420462"/>
          </a:xfrm>
          <a:prstGeom prst="rect">
            <a:avLst/>
          </a:prstGeom>
        </p:spPr>
      </p:pic>
    </p:spTree>
    <p:extLst>
      <p:ext uri="{BB962C8B-B14F-4D97-AF65-F5344CB8AC3E}">
        <p14:creationId xmlns:p14="http://schemas.microsoft.com/office/powerpoint/2010/main" val="1607864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vil …</a:t>
            </a:r>
            <a:endParaRPr lang="nb-NO" dirty="0"/>
          </a:p>
        </p:txBody>
      </p:sp>
      <p:sp>
        <p:nvSpPr>
          <p:cNvPr id="3" name="Plassholder for innhold 2"/>
          <p:cNvSpPr>
            <a:spLocks noGrp="1"/>
          </p:cNvSpPr>
          <p:nvPr>
            <p:ph idx="1"/>
          </p:nvPr>
        </p:nvSpPr>
        <p:spPr>
          <a:xfrm>
            <a:off x="582706" y="1514972"/>
            <a:ext cx="4022246" cy="4527240"/>
          </a:xfrm>
          <a:solidFill>
            <a:schemeClr val="tx2">
              <a:lumMod val="20000"/>
              <a:lumOff val="80000"/>
            </a:schemeClr>
          </a:solidFill>
        </p:spPr>
        <p:txBody>
          <a:bodyPr/>
          <a:lstStyle/>
          <a:p>
            <a:pPr lvl="0" fontAlgn="base"/>
            <a:endParaRPr lang="nb-NO" sz="2400" dirty="0" smtClean="0"/>
          </a:p>
          <a:p>
            <a:pPr lvl="0" fontAlgn="base"/>
            <a:r>
              <a:rPr lang="nb-NO" sz="2400" dirty="0" smtClean="0"/>
              <a:t>Nå </a:t>
            </a:r>
            <a:r>
              <a:rPr lang="nb-NO" sz="2400" dirty="0"/>
              <a:t>ut med </a:t>
            </a:r>
            <a:r>
              <a:rPr lang="nb-NO" sz="2400" dirty="0" smtClean="0"/>
              <a:t>evangeliet!</a:t>
            </a:r>
          </a:p>
          <a:p>
            <a:pPr fontAlgn="base"/>
            <a:r>
              <a:rPr lang="nb-NO" sz="2400" dirty="0" smtClean="0"/>
              <a:t>Ta vare på kulturarven</a:t>
            </a:r>
          </a:p>
          <a:p>
            <a:pPr fontAlgn="base"/>
            <a:endParaRPr lang="nb-NO" sz="2400" dirty="0" smtClean="0"/>
          </a:p>
          <a:p>
            <a:pPr fontAlgn="base"/>
            <a:r>
              <a:rPr lang="nb-NO" sz="2400" dirty="0" smtClean="0"/>
              <a:t>Være </a:t>
            </a:r>
            <a:r>
              <a:rPr lang="nb-NO" sz="2400" dirty="0"/>
              <a:t>en attraktiv </a:t>
            </a:r>
            <a:r>
              <a:rPr lang="nb-NO" sz="2400" dirty="0" smtClean="0"/>
              <a:t>arbeidsplass </a:t>
            </a:r>
          </a:p>
          <a:p>
            <a:pPr marL="0" lvl="0" indent="0" fontAlgn="base">
              <a:buNone/>
            </a:pPr>
            <a:endParaRPr lang="nb-NO" sz="2400" dirty="0"/>
          </a:p>
          <a:p>
            <a:pPr fontAlgn="base"/>
            <a:r>
              <a:rPr lang="nb-NO" sz="2400" dirty="0" smtClean="0"/>
              <a:t>Balansere embete </a:t>
            </a:r>
            <a:r>
              <a:rPr lang="nb-NO" sz="2400" dirty="0"/>
              <a:t>og </a:t>
            </a:r>
            <a:r>
              <a:rPr lang="nb-NO" sz="2400" dirty="0" smtClean="0"/>
              <a:t>råd, </a:t>
            </a:r>
            <a:r>
              <a:rPr lang="nb-NO" sz="2400" dirty="0"/>
              <a:t>folkevalgte og ansatte </a:t>
            </a:r>
            <a:endParaRPr lang="nb-NO" sz="2400" dirty="0" smtClean="0"/>
          </a:p>
          <a:p>
            <a:pPr fontAlgn="base"/>
            <a:endParaRPr lang="nb-NO" sz="2400" dirty="0"/>
          </a:p>
          <a:p>
            <a:pPr fontAlgn="base"/>
            <a:endParaRPr lang="nb-NO" sz="2400" dirty="0" smtClean="0"/>
          </a:p>
          <a:p>
            <a:pPr marL="0" indent="0" fontAlgn="base">
              <a:buNone/>
            </a:pPr>
            <a:r>
              <a:rPr lang="nb-NO" sz="2400" dirty="0" smtClean="0"/>
              <a:t>  </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973" y="1514971"/>
            <a:ext cx="6145427" cy="4499995"/>
          </a:xfrm>
          <a:prstGeom prst="rect">
            <a:avLst/>
          </a:prstGeom>
        </p:spPr>
      </p:pic>
    </p:spTree>
    <p:extLst>
      <p:ext uri="{BB962C8B-B14F-4D97-AF65-F5344CB8AC3E}">
        <p14:creationId xmlns:p14="http://schemas.microsoft.com/office/powerpoint/2010/main" val="83424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vil mer …</a:t>
            </a:r>
            <a:endParaRPr lang="nb-NO" dirty="0"/>
          </a:p>
        </p:txBody>
      </p:sp>
      <p:sp>
        <p:nvSpPr>
          <p:cNvPr id="3" name="Plassholder for innhold 2"/>
          <p:cNvSpPr>
            <a:spLocks noGrp="1"/>
          </p:cNvSpPr>
          <p:nvPr>
            <p:ph idx="1"/>
          </p:nvPr>
        </p:nvSpPr>
        <p:spPr>
          <a:xfrm>
            <a:off x="609600" y="1452218"/>
            <a:ext cx="4333103" cy="4401735"/>
          </a:xfrm>
          <a:solidFill>
            <a:schemeClr val="tx2">
              <a:lumMod val="20000"/>
              <a:lumOff val="80000"/>
            </a:schemeClr>
          </a:solidFill>
        </p:spPr>
        <p:txBody>
          <a:bodyPr/>
          <a:lstStyle/>
          <a:p>
            <a:pPr lvl="0" fontAlgn="base"/>
            <a:r>
              <a:rPr lang="nb-NO" sz="2400" dirty="0" smtClean="0"/>
              <a:t>Skape en kirke som henger godt sammen</a:t>
            </a:r>
          </a:p>
          <a:p>
            <a:pPr lvl="0" fontAlgn="base"/>
            <a:r>
              <a:rPr lang="nb-NO" sz="2400" dirty="0" smtClean="0"/>
              <a:t>Forenkle og tilpasse </a:t>
            </a:r>
            <a:r>
              <a:rPr lang="nb-NO" sz="2400" dirty="0"/>
              <a:t>e</a:t>
            </a:r>
            <a:r>
              <a:rPr lang="nb-NO" sz="2400" dirty="0" smtClean="0"/>
              <a:t>tter ulike behov  </a:t>
            </a:r>
          </a:p>
          <a:p>
            <a:pPr lvl="0" fontAlgn="base"/>
            <a:r>
              <a:rPr lang="nb-NO" sz="2400" dirty="0" smtClean="0"/>
              <a:t>Gi rom for strategisk ledelse av kirkens lokale virksomhet </a:t>
            </a:r>
          </a:p>
          <a:p>
            <a:pPr lvl="0" fontAlgn="base"/>
            <a:r>
              <a:rPr lang="nb-NO" sz="2400" dirty="0" smtClean="0"/>
              <a:t>Utvikle gode ledere på alle nivå</a:t>
            </a:r>
          </a:p>
          <a:p>
            <a:pPr lvl="0" fontAlgn="base"/>
            <a:r>
              <a:rPr lang="nb-NO" sz="2400" dirty="0" smtClean="0"/>
              <a:t>Utnytte digitale muligheter</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68" y="1452218"/>
            <a:ext cx="6599940" cy="4401735"/>
          </a:xfrm>
          <a:prstGeom prst="rect">
            <a:avLst/>
          </a:prstGeom>
        </p:spPr>
      </p:pic>
    </p:spTree>
    <p:extLst>
      <p:ext uri="{BB962C8B-B14F-4D97-AF65-F5344CB8AC3E}">
        <p14:creationId xmlns:p14="http://schemas.microsoft.com/office/powerpoint/2010/main" val="2657839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353683" y="1440611"/>
            <a:ext cx="4364966" cy="4235570"/>
          </a:xfrm>
          <a:prstGeom prst="wedgeRoundRectCallout">
            <a:avLst>
              <a:gd name="adj1" fmla="val 63784"/>
              <a:gd name="adj2" fmla="val 504"/>
              <a:gd name="adj3" fmla="val 16667"/>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nb-NO" sz="4000" dirty="0" smtClean="0"/>
          </a:p>
          <a:p>
            <a:r>
              <a:rPr lang="nb-NO" sz="2800" i="1" dirty="0" smtClean="0"/>
              <a:t>«</a:t>
            </a:r>
            <a:r>
              <a:rPr lang="nb-NO" sz="2800" i="1" dirty="0"/>
              <a:t>Kirkemøtet ber Kirkerådet om så snart som mulig i kommende kirkemøteperiode å fremme et forslag til Kirkemøtet om fremtidig arbeidsgiverorganisering og den øvrige kirkeordning»</a:t>
            </a:r>
          </a:p>
          <a:p>
            <a:endParaRPr lang="nb-NO" sz="4800" i="1" dirty="0">
              <a:latin typeface="+mj-lt"/>
            </a:endParaRPr>
          </a:p>
        </p:txBody>
      </p:sp>
      <p:sp>
        <p:nvSpPr>
          <p:cNvPr id="6" name="Tittel 5"/>
          <p:cNvSpPr>
            <a:spLocks noGrp="1"/>
          </p:cNvSpPr>
          <p:nvPr>
            <p:ph type="title"/>
          </p:nvPr>
        </p:nvSpPr>
        <p:spPr>
          <a:xfrm>
            <a:off x="609600" y="672353"/>
            <a:ext cx="10972800" cy="681994"/>
          </a:xfrm>
        </p:spPr>
        <p:txBody>
          <a:bodyPr/>
          <a:lstStyle/>
          <a:p>
            <a:r>
              <a:rPr lang="nb-NO" dirty="0" smtClean="0"/>
              <a:t>Kirkemøtet 2019</a:t>
            </a:r>
            <a:endParaRPr lang="nb-NO"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386" y="1581288"/>
            <a:ext cx="6498052" cy="3638909"/>
          </a:xfrm>
          <a:prstGeom prst="rect">
            <a:avLst/>
          </a:prstGeom>
        </p:spPr>
      </p:pic>
    </p:spTree>
    <p:extLst>
      <p:ext uri="{BB962C8B-B14F-4D97-AF65-F5344CB8AC3E}">
        <p14:creationId xmlns:p14="http://schemas.microsoft.com/office/powerpoint/2010/main" val="167449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Dette skal vi utrede</a:t>
            </a:r>
            <a:endParaRPr lang="nb-NO" dirty="0"/>
          </a:p>
        </p:txBody>
      </p:sp>
      <p:sp>
        <p:nvSpPr>
          <p:cNvPr id="3" name="Plassholder for innhold 2"/>
          <p:cNvSpPr>
            <a:spLocks noGrp="1"/>
          </p:cNvSpPr>
          <p:nvPr>
            <p:ph idx="1"/>
          </p:nvPr>
        </p:nvSpPr>
        <p:spPr>
          <a:xfrm>
            <a:off x="609600" y="1489717"/>
            <a:ext cx="4291914" cy="4597318"/>
          </a:xfrm>
          <a:solidFill>
            <a:schemeClr val="tx2">
              <a:lumMod val="20000"/>
              <a:lumOff val="80000"/>
            </a:schemeClr>
          </a:solidFill>
        </p:spPr>
        <p:txBody>
          <a:bodyPr/>
          <a:lstStyle/>
          <a:p>
            <a:pPr marL="0" indent="0">
              <a:buNone/>
            </a:pPr>
            <a:r>
              <a:rPr lang="nb-NO" sz="2400" dirty="0" smtClean="0"/>
              <a:t>- 	Fellesorgan mellom 	kommune og bispedømme 	som ny arbeidsgiverenhet</a:t>
            </a:r>
          </a:p>
          <a:p>
            <a:pPr marL="0" indent="0">
              <a:buNone/>
            </a:pPr>
            <a:endParaRPr lang="nb-NO" sz="2400" dirty="0" smtClean="0"/>
          </a:p>
          <a:p>
            <a:pPr>
              <a:buFontTx/>
              <a:buChar char="-"/>
            </a:pPr>
            <a:r>
              <a:rPr lang="nb-NO" sz="2400" dirty="0" smtClean="0"/>
              <a:t>Biskopens ledelse og tilsynsansvar  </a:t>
            </a:r>
          </a:p>
          <a:p>
            <a:pPr>
              <a:buFontTx/>
              <a:buChar char="-"/>
            </a:pPr>
            <a:r>
              <a:rPr lang="nb-NO" sz="2400" dirty="0" smtClean="0"/>
              <a:t>Valgordninger</a:t>
            </a:r>
          </a:p>
          <a:p>
            <a:pPr>
              <a:buFontTx/>
              <a:buChar char="-"/>
            </a:pPr>
            <a:r>
              <a:rPr lang="nb-NO" sz="2400" dirty="0" smtClean="0"/>
              <a:t>Konsekvenser av økt avstand mellom kommune og kirkelig forvaltningsnivå</a:t>
            </a:r>
            <a:endParaRPr lang="nb-NO" sz="2400" dirty="0"/>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675" y="1489717"/>
            <a:ext cx="6880925" cy="4597318"/>
          </a:xfrm>
          <a:prstGeom prst="rect">
            <a:avLst/>
          </a:prstGeom>
        </p:spPr>
      </p:pic>
    </p:spTree>
    <p:extLst>
      <p:ext uri="{BB962C8B-B14F-4D97-AF65-F5344CB8AC3E}">
        <p14:creationId xmlns:p14="http://schemas.microsoft.com/office/powerpoint/2010/main" val="2219923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Mer om UTREDNINGSMANDATET</a:t>
            </a:r>
            <a:endParaRPr lang="nb-NO" dirty="0"/>
          </a:p>
        </p:txBody>
      </p:sp>
      <p:sp>
        <p:nvSpPr>
          <p:cNvPr id="3" name="Plassholder for innhold 2"/>
          <p:cNvSpPr>
            <a:spLocks noGrp="1"/>
          </p:cNvSpPr>
          <p:nvPr>
            <p:ph idx="1"/>
          </p:nvPr>
        </p:nvSpPr>
        <p:spPr>
          <a:solidFill>
            <a:schemeClr val="accent1">
              <a:lumMod val="40000"/>
              <a:lumOff val="60000"/>
            </a:schemeClr>
          </a:solidFill>
        </p:spPr>
        <p:txBody>
          <a:bodyPr/>
          <a:lstStyle/>
          <a:p>
            <a:r>
              <a:rPr lang="nb-NO" dirty="0" smtClean="0"/>
              <a:t>«</a:t>
            </a:r>
            <a:r>
              <a:rPr lang="nb-NO" dirty="0"/>
              <a:t>P</a:t>
            </a:r>
            <a:r>
              <a:rPr lang="nb-NO" dirty="0" smtClean="0"/>
              <a:t>rostiråd/storfellesråd» som fellesorgan for soknene og arbeidsgiverorgan for alle kirkelig tilsatte</a:t>
            </a:r>
          </a:p>
          <a:p>
            <a:r>
              <a:rPr lang="nb-NO" dirty="0" smtClean="0"/>
              <a:t>Oppgavefordeling mellom menighetsråd og det nye fellesorgan for soknet</a:t>
            </a:r>
          </a:p>
          <a:p>
            <a:r>
              <a:rPr lang="nb-NO" dirty="0" smtClean="0"/>
              <a:t>Innhold i biskopens ledelse og tilsyn dersom biskopen ikke skal være arbeidsgiverorgan for prestetjenesten</a:t>
            </a:r>
          </a:p>
          <a:p>
            <a:r>
              <a:rPr lang="nb-NO" dirty="0" smtClean="0"/>
              <a:t>Ordning for daglig ledelse i «prostiråd/storfellesråd»</a:t>
            </a:r>
          </a:p>
          <a:p>
            <a:r>
              <a:rPr lang="nb-NO" dirty="0" smtClean="0"/>
              <a:t>Bispedømmerådets rolle og funksjon</a:t>
            </a:r>
          </a:p>
          <a:p>
            <a:r>
              <a:rPr lang="nb-NO" dirty="0" smtClean="0"/>
              <a:t>Sammensetning av og valgordning for kirkelige organer</a:t>
            </a:r>
            <a:endParaRPr lang="nb-NO" dirty="0"/>
          </a:p>
        </p:txBody>
      </p:sp>
    </p:spTree>
    <p:extLst>
      <p:ext uri="{BB962C8B-B14F-4D97-AF65-F5344CB8AC3E}">
        <p14:creationId xmlns:p14="http://schemas.microsoft.com/office/powerpoint/2010/main" val="1379439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Det betyr endringer for</a:t>
            </a:r>
            <a:endParaRPr lang="nb-NO" dirty="0"/>
          </a:p>
        </p:txBody>
      </p:sp>
      <p:grpSp>
        <p:nvGrpSpPr>
          <p:cNvPr id="7" name="Gruppe 6"/>
          <p:cNvGrpSpPr/>
          <p:nvPr/>
        </p:nvGrpSpPr>
        <p:grpSpPr>
          <a:xfrm>
            <a:off x="2479587" y="1604619"/>
            <a:ext cx="3159077" cy="4379974"/>
            <a:chOff x="568408" y="1606978"/>
            <a:chExt cx="3159077" cy="4379974"/>
          </a:xfrm>
        </p:grpSpPr>
        <p:sp>
          <p:nvSpPr>
            <p:cNvPr id="4" name="Plassholder for innhold 2"/>
            <p:cNvSpPr txBox="1">
              <a:spLocks/>
            </p:cNvSpPr>
            <p:nvPr/>
          </p:nvSpPr>
          <p:spPr>
            <a:xfrm>
              <a:off x="568408" y="1606978"/>
              <a:ext cx="3155093" cy="2184785"/>
            </a:xfrm>
            <a:prstGeom prst="rect">
              <a:avLst/>
            </a:prstGeom>
            <a:solidFill>
              <a:schemeClr val="tx2">
                <a:lumMod val="20000"/>
                <a:lumOff val="80000"/>
              </a:schemeClr>
            </a:solidFill>
          </p:spPr>
          <p:txBody>
            <a:bodyPr/>
            <a:lstStyle>
              <a:lvl1pPr marL="342900" indent="-342900" algn="l" defTabSz="457200" rtl="0" eaLnBrk="1" latinLnBrk="0" hangingPunct="1">
                <a:spcBef>
                  <a:spcPct val="20000"/>
                </a:spcBef>
                <a:buFont typeface="Arial"/>
                <a:buChar char="•"/>
                <a:defRPr sz="2600" b="0" i="0" kern="1200" baseline="0">
                  <a:solidFill>
                    <a:schemeClr val="tx1"/>
                  </a:solidFill>
                  <a:latin typeface="Arial"/>
                  <a:ea typeface="+mn-ea"/>
                  <a:cs typeface="Georgia"/>
                </a:defRPr>
              </a:lvl1pPr>
              <a:lvl2pPr marL="742950" indent="-285750" algn="l" defTabSz="457200" rtl="0" eaLnBrk="1" latinLnBrk="0" hangingPunct="1">
                <a:spcBef>
                  <a:spcPct val="20000"/>
                </a:spcBef>
                <a:buFont typeface="Arial"/>
                <a:buChar char="–"/>
                <a:defRPr sz="2400" b="0"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200" b="0" i="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endParaRPr lang="nb-NO" sz="2400" b="1" dirty="0" smtClean="0"/>
            </a:p>
            <a:p>
              <a:pPr marL="0" indent="0" algn="ctr" fontAlgn="base">
                <a:buNone/>
              </a:pPr>
              <a:endParaRPr lang="nb-NO" sz="2400" b="1" dirty="0"/>
            </a:p>
            <a:p>
              <a:pPr marL="0" indent="0" algn="ctr" fontAlgn="base">
                <a:buNone/>
              </a:pPr>
              <a:r>
                <a:rPr lang="nb-NO" sz="2400" b="1" dirty="0" smtClean="0"/>
                <a:t>STRUKTURER</a:t>
              </a:r>
            </a:p>
            <a:p>
              <a:pPr marL="0" indent="0">
                <a:buNone/>
              </a:pPr>
              <a:endParaRPr lang="nb-NO" dirty="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09" y="3857667"/>
              <a:ext cx="3159076" cy="2129285"/>
            </a:xfrm>
            <a:prstGeom prst="rect">
              <a:avLst/>
            </a:prstGeom>
          </p:spPr>
        </p:pic>
      </p:grpSp>
      <p:grpSp>
        <p:nvGrpSpPr>
          <p:cNvPr id="9" name="Gruppe 8"/>
          <p:cNvGrpSpPr/>
          <p:nvPr/>
        </p:nvGrpSpPr>
        <p:grpSpPr>
          <a:xfrm>
            <a:off x="6314301" y="1598237"/>
            <a:ext cx="2916195" cy="4382334"/>
            <a:chOff x="5634680" y="1379838"/>
            <a:chExt cx="2916195" cy="4382334"/>
          </a:xfrm>
        </p:grpSpPr>
        <p:sp>
          <p:nvSpPr>
            <p:cNvPr id="5" name="Plassholder for innhold 2"/>
            <p:cNvSpPr txBox="1">
              <a:spLocks/>
            </p:cNvSpPr>
            <p:nvPr/>
          </p:nvSpPr>
          <p:spPr>
            <a:xfrm>
              <a:off x="5634680" y="1379838"/>
              <a:ext cx="2916195" cy="2187145"/>
            </a:xfrm>
            <a:prstGeom prst="rect">
              <a:avLst/>
            </a:prstGeom>
            <a:solidFill>
              <a:schemeClr val="tx2">
                <a:lumMod val="20000"/>
                <a:lumOff val="80000"/>
              </a:schemeClr>
            </a:solidFill>
          </p:spPr>
          <p:txBody>
            <a:bodyPr/>
            <a:lstStyle>
              <a:lvl1pPr marL="342900" indent="-342900" algn="l" defTabSz="457200" rtl="0" eaLnBrk="1" latinLnBrk="0" hangingPunct="1">
                <a:spcBef>
                  <a:spcPct val="20000"/>
                </a:spcBef>
                <a:buFont typeface="Arial"/>
                <a:buChar char="•"/>
                <a:defRPr sz="2600" b="0" i="0" kern="1200" baseline="0">
                  <a:solidFill>
                    <a:schemeClr val="tx1"/>
                  </a:solidFill>
                  <a:latin typeface="Arial"/>
                  <a:ea typeface="+mn-ea"/>
                  <a:cs typeface="Georgia"/>
                </a:defRPr>
              </a:lvl1pPr>
              <a:lvl2pPr marL="742950" indent="-285750" algn="l" defTabSz="457200" rtl="0" eaLnBrk="1" latinLnBrk="0" hangingPunct="1">
                <a:spcBef>
                  <a:spcPct val="20000"/>
                </a:spcBef>
                <a:buFont typeface="Arial"/>
                <a:buChar char="–"/>
                <a:defRPr sz="2400" b="0"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200" b="0" i="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endParaRPr lang="nb-NO" sz="2400" b="1" dirty="0" smtClean="0"/>
            </a:p>
            <a:p>
              <a:pPr marL="0" indent="0" algn="ctr" fontAlgn="base">
                <a:buNone/>
              </a:pPr>
              <a:endParaRPr lang="nb-NO" sz="2400" b="1" dirty="0"/>
            </a:p>
            <a:p>
              <a:pPr marL="0" indent="0" algn="ctr" fontAlgn="base">
                <a:buNone/>
              </a:pPr>
              <a:r>
                <a:rPr lang="nb-NO" sz="2400" b="1" dirty="0" smtClean="0"/>
                <a:t>ANSATTE</a:t>
              </a:r>
            </a:p>
            <a:p>
              <a:pPr marL="0" indent="0" fontAlgn="base">
                <a:buNone/>
              </a:pPr>
              <a:endParaRPr lang="nb-NO" sz="2400" dirty="0" smtClean="0"/>
            </a:p>
            <a:p>
              <a:pPr marL="0" indent="0">
                <a:buNone/>
              </a:pPr>
              <a:endParaRPr lang="nb-NO" dirty="0"/>
            </a:p>
          </p:txBody>
        </p:sp>
        <p:pic>
          <p:nvPicPr>
            <p:cNvPr id="8" name="Bilde 7"/>
            <p:cNvPicPr>
              <a:picLocks noChangeAspect="1"/>
            </p:cNvPicPr>
            <p:nvPr/>
          </p:nvPicPr>
          <p:blipFill>
            <a:blip r:embed="rId4"/>
            <a:stretch>
              <a:fillRect/>
            </a:stretch>
          </p:blipFill>
          <p:spPr>
            <a:xfrm>
              <a:off x="5634680" y="3632887"/>
              <a:ext cx="2916195" cy="2129285"/>
            </a:xfrm>
            <a:prstGeom prst="rect">
              <a:avLst/>
            </a:prstGeom>
          </p:spPr>
        </p:pic>
      </p:grpSp>
    </p:spTree>
    <p:extLst>
      <p:ext uri="{BB962C8B-B14F-4D97-AF65-F5344CB8AC3E}">
        <p14:creationId xmlns:p14="http://schemas.microsoft.com/office/powerpoint/2010/main" val="407405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Arbeidsform og -metode</a:t>
            </a:r>
            <a:endParaRPr lang="nb-NO" dirty="0"/>
          </a:p>
        </p:txBody>
      </p:sp>
      <p:sp>
        <p:nvSpPr>
          <p:cNvPr id="3" name="Plassholder for innhold 2"/>
          <p:cNvSpPr>
            <a:spLocks noGrp="1"/>
          </p:cNvSpPr>
          <p:nvPr>
            <p:ph idx="1"/>
          </p:nvPr>
        </p:nvSpPr>
        <p:spPr>
          <a:xfrm>
            <a:off x="887503" y="1537448"/>
            <a:ext cx="4670611" cy="4235463"/>
          </a:xfrm>
          <a:solidFill>
            <a:schemeClr val="tx2">
              <a:lumMod val="20000"/>
              <a:lumOff val="80000"/>
            </a:schemeClr>
          </a:solidFill>
        </p:spPr>
        <p:txBody>
          <a:bodyPr/>
          <a:lstStyle/>
          <a:p>
            <a:endParaRPr lang="nb-NO" dirty="0" smtClean="0"/>
          </a:p>
          <a:p>
            <a:r>
              <a:rPr lang="nb-NO" dirty="0" smtClean="0"/>
              <a:t>Prosjektleder</a:t>
            </a:r>
          </a:p>
          <a:p>
            <a:r>
              <a:rPr lang="nb-NO" dirty="0" smtClean="0"/>
              <a:t>Hovedutvalg</a:t>
            </a:r>
          </a:p>
          <a:p>
            <a:r>
              <a:rPr lang="nb-NO" dirty="0" smtClean="0"/>
              <a:t>Møter med berørte</a:t>
            </a:r>
          </a:p>
          <a:p>
            <a:r>
              <a:rPr lang="nb-NO" dirty="0" smtClean="0"/>
              <a:t>Fagkonsultasjoner</a:t>
            </a:r>
          </a:p>
          <a:p>
            <a:r>
              <a:rPr lang="nb-NO" dirty="0" smtClean="0"/>
              <a:t>Bred involvering</a:t>
            </a:r>
            <a:endParaRPr lang="nb-NO" dirty="0"/>
          </a:p>
        </p:txBody>
      </p:sp>
      <p:sp>
        <p:nvSpPr>
          <p:cNvPr id="4" name="Plassholder for innhold 2"/>
          <p:cNvSpPr txBox="1">
            <a:spLocks/>
          </p:cNvSpPr>
          <p:nvPr/>
        </p:nvSpPr>
        <p:spPr>
          <a:xfrm>
            <a:off x="5988424" y="1537449"/>
            <a:ext cx="5298142" cy="4235463"/>
          </a:xfrm>
          <a:prstGeom prst="rect">
            <a:avLst/>
          </a:prstGeom>
          <a:solidFill>
            <a:schemeClr val="tx2">
              <a:lumMod val="20000"/>
              <a:lumOff val="80000"/>
            </a:schemeClr>
          </a:solidFill>
        </p:spPr>
        <p:txBody>
          <a:bodyPr/>
          <a:lstStyle>
            <a:lvl1pPr marL="342900" indent="-342900" algn="l" defTabSz="457200" rtl="0" eaLnBrk="1" latinLnBrk="0" hangingPunct="1">
              <a:spcBef>
                <a:spcPct val="20000"/>
              </a:spcBef>
              <a:buFont typeface="Arial"/>
              <a:buChar char="•"/>
              <a:defRPr sz="2600" b="0" i="0" kern="1200" baseline="0">
                <a:solidFill>
                  <a:schemeClr val="tx1"/>
                </a:solidFill>
                <a:latin typeface="Arial"/>
                <a:ea typeface="+mn-ea"/>
                <a:cs typeface="Georgia"/>
              </a:defRPr>
            </a:lvl1pPr>
            <a:lvl2pPr marL="742950" indent="-285750" algn="l" defTabSz="457200" rtl="0" eaLnBrk="1" latinLnBrk="0" hangingPunct="1">
              <a:spcBef>
                <a:spcPct val="20000"/>
              </a:spcBef>
              <a:buFont typeface="Arial"/>
              <a:buChar char="–"/>
              <a:defRPr sz="2400" b="0"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200" b="0" i="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b-NO" dirty="0" smtClean="0"/>
          </a:p>
          <a:p>
            <a:pPr marL="0" indent="0">
              <a:buNone/>
            </a:pPr>
            <a:r>
              <a:rPr lang="nb-NO" smtClean="0"/>
              <a:t>Fire arbeidsområder/arbeidsgrupper:</a:t>
            </a:r>
            <a:endParaRPr lang="nb-NO" dirty="0" smtClean="0"/>
          </a:p>
          <a:p>
            <a:pPr fontAlgn="base"/>
            <a:r>
              <a:rPr lang="nb-NO" dirty="0" smtClean="0"/>
              <a:t>Arbeidsgiverorganisering </a:t>
            </a:r>
          </a:p>
          <a:p>
            <a:pPr fontAlgn="base"/>
            <a:r>
              <a:rPr lang="nb-NO" dirty="0" smtClean="0"/>
              <a:t>Biskopens rolle – tilsyn og ledelse </a:t>
            </a:r>
          </a:p>
          <a:p>
            <a:pPr fontAlgn="base"/>
            <a:r>
              <a:rPr lang="nb-NO" dirty="0" smtClean="0"/>
              <a:t>Kirkelig demokrati – valgordninger </a:t>
            </a:r>
          </a:p>
          <a:p>
            <a:pPr fontAlgn="base"/>
            <a:r>
              <a:rPr lang="nb-NO" dirty="0" smtClean="0"/>
              <a:t>Forholdet kirke – kommune  </a:t>
            </a:r>
          </a:p>
          <a:p>
            <a:endParaRPr lang="nb-NO" dirty="0"/>
          </a:p>
        </p:txBody>
      </p:sp>
    </p:spTree>
    <p:extLst>
      <p:ext uri="{BB962C8B-B14F-4D97-AF65-F5344CB8AC3E}">
        <p14:creationId xmlns:p14="http://schemas.microsoft.com/office/powerpoint/2010/main" val="1978562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ønsker oss en kirke som …</a:t>
            </a:r>
            <a:endParaRPr lang="nb-NO" dirty="0"/>
          </a:p>
        </p:txBody>
      </p:sp>
      <p:sp>
        <p:nvSpPr>
          <p:cNvPr id="3" name="Rektangel 2"/>
          <p:cNvSpPr/>
          <p:nvPr/>
        </p:nvSpPr>
        <p:spPr>
          <a:xfrm>
            <a:off x="3048000" y="2828836"/>
            <a:ext cx="6096000" cy="369332"/>
          </a:xfrm>
          <a:prstGeom prst="rect">
            <a:avLst/>
          </a:prstGeom>
        </p:spPr>
        <p:txBody>
          <a:bodyPr>
            <a:spAutoFit/>
          </a:bodyPr>
          <a:lstStyle/>
          <a:p>
            <a:pPr>
              <a:spcAft>
                <a:spcPts val="0"/>
              </a:spcAft>
            </a:pPr>
            <a:r>
              <a:rPr lang="nb-NO" dirty="0">
                <a:latin typeface="Times New Roman" panose="02020603050405020304" pitchFamily="18" charset="0"/>
                <a:ea typeface="Times New Roman" panose="02020603050405020304" pitchFamily="18" charset="0"/>
              </a:rPr>
              <a:t> </a:t>
            </a:r>
            <a:endParaRPr lang="nb-NO" dirty="0">
              <a:effectLst/>
              <a:latin typeface="Times New Roman" panose="02020603050405020304" pitchFamily="18" charset="0"/>
              <a:ea typeface="Calibri" panose="020F0502020204030204" pitchFamily="34" charset="0"/>
            </a:endParaRPr>
          </a:p>
        </p:txBody>
      </p:sp>
      <p:sp>
        <p:nvSpPr>
          <p:cNvPr id="8" name="Plassholder for innhold 2"/>
          <p:cNvSpPr>
            <a:spLocks noGrp="1"/>
          </p:cNvSpPr>
          <p:nvPr>
            <p:ph idx="1"/>
          </p:nvPr>
        </p:nvSpPr>
        <p:spPr>
          <a:xfrm>
            <a:off x="838201" y="1413247"/>
            <a:ext cx="3840892" cy="4180729"/>
          </a:xfrm>
          <a:solidFill>
            <a:schemeClr val="accent3">
              <a:lumMod val="60000"/>
              <a:lumOff val="40000"/>
            </a:schemeClr>
          </a:solidFill>
        </p:spPr>
        <p:txBody>
          <a:bodyPr/>
          <a:lstStyle/>
          <a:p>
            <a:endParaRPr lang="nb-NO" dirty="0" smtClean="0"/>
          </a:p>
          <a:p>
            <a:pPr>
              <a:buFont typeface="Wingdings" panose="05000000000000000000" pitchFamily="2" charset="2"/>
              <a:buChar char="ü"/>
            </a:pPr>
            <a:r>
              <a:rPr lang="nb-NO" dirty="0" smtClean="0"/>
              <a:t>Berører</a:t>
            </a:r>
          </a:p>
          <a:p>
            <a:pPr>
              <a:buFont typeface="Wingdings" panose="05000000000000000000" pitchFamily="2" charset="2"/>
              <a:buChar char="ü"/>
            </a:pPr>
            <a:r>
              <a:rPr lang="nb-NO" dirty="0" smtClean="0"/>
              <a:t>Gir mot og trøst</a:t>
            </a:r>
          </a:p>
          <a:p>
            <a:pPr>
              <a:buFont typeface="Wingdings" panose="05000000000000000000" pitchFamily="2" charset="2"/>
              <a:buChar char="ü"/>
            </a:pPr>
            <a:r>
              <a:rPr lang="nb-NO" dirty="0" smtClean="0"/>
              <a:t>Utruster oss til tjeneste</a:t>
            </a:r>
          </a:p>
          <a:p>
            <a:pPr>
              <a:buFont typeface="Wingdings" panose="05000000000000000000" pitchFamily="2" charset="2"/>
              <a:buChar char="ü"/>
            </a:pPr>
            <a:r>
              <a:rPr lang="nb-NO" dirty="0" smtClean="0"/>
              <a:t>Skaper møter mellom Gud og mennesker</a:t>
            </a:r>
            <a:endParaRPr lang="nb-NO" dirty="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863" y="1413247"/>
            <a:ext cx="6362978" cy="4180729"/>
          </a:xfrm>
          <a:prstGeom prst="rect">
            <a:avLst/>
          </a:prstGeom>
        </p:spPr>
      </p:pic>
    </p:spTree>
    <p:extLst>
      <p:ext uri="{BB962C8B-B14F-4D97-AF65-F5344CB8AC3E}">
        <p14:creationId xmlns:p14="http://schemas.microsoft.com/office/powerpoint/2010/main" val="1840307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smtClean="0">
                <a:latin typeface="Georgia" panose="02040502050405020303" pitchFamily="18" charset="0"/>
              </a:rPr>
              <a:t>HOVEDUTVALGET</a:t>
            </a:r>
            <a:endParaRPr lang="nb-NO" sz="4000" dirty="0">
              <a:latin typeface="Georgia" panose="02040502050405020303" pitchFamily="18" charset="0"/>
            </a:endParaRPr>
          </a:p>
        </p:txBody>
      </p:sp>
      <p:sp>
        <p:nvSpPr>
          <p:cNvPr id="3" name="Plassholder for innhold 2"/>
          <p:cNvSpPr>
            <a:spLocks noGrp="1"/>
          </p:cNvSpPr>
          <p:nvPr>
            <p:ph idx="1"/>
          </p:nvPr>
        </p:nvSpPr>
        <p:spPr>
          <a:xfrm>
            <a:off x="683653" y="1825625"/>
            <a:ext cx="10515600" cy="4351338"/>
          </a:xfrm>
          <a:solidFill>
            <a:schemeClr val="accent1">
              <a:lumMod val="40000"/>
              <a:lumOff val="60000"/>
            </a:schemeClr>
          </a:solidFill>
          <a:ln>
            <a:solidFill>
              <a:schemeClr val="accent1"/>
            </a:solidFill>
          </a:ln>
        </p:spPr>
        <p:txBody>
          <a:bodyPr>
            <a:normAutofit fontScale="85000" lnSpcReduction="20000"/>
          </a:bodyPr>
          <a:lstStyle/>
          <a:p>
            <a:r>
              <a:rPr lang="nb-NO" dirty="0" smtClean="0"/>
              <a:t>Morten Müller Nilssen (leder)</a:t>
            </a:r>
          </a:p>
          <a:p>
            <a:r>
              <a:rPr lang="nb-NO" dirty="0" smtClean="0"/>
              <a:t>Helga Haugland Byfuglien</a:t>
            </a:r>
          </a:p>
          <a:p>
            <a:r>
              <a:rPr lang="nb-NO" dirty="0">
                <a:solidFill>
                  <a:srgbClr val="000000"/>
                </a:solidFill>
                <a:latin typeface="Calibri" panose="020F0502020204030204" pitchFamily="34" charset="0"/>
              </a:rPr>
              <a:t>Oddbjørn Eide</a:t>
            </a:r>
            <a:endParaRPr lang="nb-NO" dirty="0" smtClean="0"/>
          </a:p>
          <a:p>
            <a:pPr>
              <a:buSzPts val="1800"/>
            </a:pPr>
            <a:r>
              <a:rPr lang="nb-NO" dirty="0">
                <a:solidFill>
                  <a:srgbClr val="000000"/>
                </a:solidFill>
                <a:latin typeface="Calibri" panose="020F0502020204030204" pitchFamily="34" charset="0"/>
              </a:rPr>
              <a:t>Martin </a:t>
            </a:r>
            <a:r>
              <a:rPr lang="nb-NO" dirty="0" smtClean="0">
                <a:solidFill>
                  <a:srgbClr val="000000"/>
                </a:solidFill>
                <a:latin typeface="Calibri" panose="020F0502020204030204" pitchFamily="34" charset="0"/>
              </a:rPr>
              <a:t>Enstad</a:t>
            </a:r>
          </a:p>
          <a:p>
            <a:pPr>
              <a:buSzPts val="1800"/>
            </a:pPr>
            <a:r>
              <a:rPr lang="nb-NO" dirty="0" smtClean="0">
                <a:solidFill>
                  <a:srgbClr val="000000"/>
                </a:solidFill>
                <a:latin typeface="Calibri" panose="020F0502020204030204" pitchFamily="34" charset="0"/>
              </a:rPr>
              <a:t>Torbjørn </a:t>
            </a:r>
            <a:r>
              <a:rPr lang="nb-NO" dirty="0">
                <a:solidFill>
                  <a:srgbClr val="000000"/>
                </a:solidFill>
                <a:latin typeface="Calibri" panose="020F0502020204030204" pitchFamily="34" charset="0"/>
              </a:rPr>
              <a:t>Backer </a:t>
            </a:r>
            <a:r>
              <a:rPr lang="nb-NO" dirty="0" smtClean="0">
                <a:solidFill>
                  <a:srgbClr val="000000"/>
                </a:solidFill>
                <a:latin typeface="Calibri" panose="020F0502020204030204" pitchFamily="34" charset="0"/>
              </a:rPr>
              <a:t>Hjorthaug</a:t>
            </a:r>
            <a:endParaRPr lang="nb-NO" dirty="0"/>
          </a:p>
          <a:p>
            <a:pPr>
              <a:buSzPts val="1800"/>
            </a:pPr>
            <a:r>
              <a:rPr lang="nb-NO" dirty="0" smtClean="0">
                <a:solidFill>
                  <a:srgbClr val="000000"/>
                </a:solidFill>
                <a:latin typeface="Calibri" panose="020F0502020204030204" pitchFamily="34" charset="0"/>
              </a:rPr>
              <a:t>Anders Hovind</a:t>
            </a:r>
            <a:endParaRPr lang="nb-NO" dirty="0" smtClean="0"/>
          </a:p>
          <a:p>
            <a:pPr>
              <a:buSzPts val="1800"/>
            </a:pPr>
            <a:r>
              <a:rPr lang="nb-NO" dirty="0" smtClean="0"/>
              <a:t>Marit Halvorsen Hougsnæs</a:t>
            </a:r>
          </a:p>
          <a:p>
            <a:r>
              <a:rPr lang="nb-NO" dirty="0" smtClean="0"/>
              <a:t>Ann Kristin Langeland</a:t>
            </a:r>
          </a:p>
          <a:p>
            <a:pPr>
              <a:buSzPts val="1800"/>
            </a:pPr>
            <a:r>
              <a:rPr lang="nb-NO" dirty="0">
                <a:solidFill>
                  <a:srgbClr val="000000"/>
                </a:solidFill>
                <a:latin typeface="Calibri" panose="020F0502020204030204" pitchFamily="34" charset="0"/>
              </a:rPr>
              <a:t>Brit </a:t>
            </a:r>
            <a:r>
              <a:rPr lang="nb-NO" dirty="0" smtClean="0">
                <a:solidFill>
                  <a:srgbClr val="000000"/>
                </a:solidFill>
                <a:latin typeface="Calibri" panose="020F0502020204030204" pitchFamily="34" charset="0"/>
              </a:rPr>
              <a:t>Skjelbred</a:t>
            </a:r>
            <a:endParaRPr lang="nb-NO" dirty="0" smtClean="0"/>
          </a:p>
          <a:p>
            <a:pPr>
              <a:buSzPts val="1800"/>
            </a:pPr>
            <a:r>
              <a:rPr lang="nb-NO" smtClean="0"/>
              <a:t>Bjørn Solberg</a:t>
            </a:r>
          </a:p>
          <a:p>
            <a:pPr>
              <a:buSzPts val="1800"/>
            </a:pPr>
            <a:r>
              <a:rPr lang="nb-NO" smtClean="0"/>
              <a:t>Tone </a:t>
            </a:r>
            <a:r>
              <a:rPr lang="nb-NO" dirty="0" smtClean="0"/>
              <a:t>Merete Sønsterud</a:t>
            </a:r>
            <a:endParaRPr lang="nb-NO" dirty="0"/>
          </a:p>
        </p:txBody>
      </p:sp>
    </p:spTree>
    <p:extLst>
      <p:ext uri="{BB962C8B-B14F-4D97-AF65-F5344CB8AC3E}">
        <p14:creationId xmlns:p14="http://schemas.microsoft.com/office/powerpoint/2010/main" val="4230946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1" y="720219"/>
            <a:ext cx="8468820" cy="932266"/>
          </a:xfrm>
        </p:spPr>
        <p:txBody>
          <a:bodyPr/>
          <a:lstStyle/>
          <a:p>
            <a:r>
              <a:rPr lang="nb-NO" dirty="0" smtClean="0"/>
              <a:t>tidslinje</a:t>
            </a:r>
            <a:endParaRPr lang="nb-NO" dirty="0"/>
          </a:p>
        </p:txBody>
      </p:sp>
      <p:sp>
        <p:nvSpPr>
          <p:cNvPr id="19" name="TekstSylinder 18"/>
          <p:cNvSpPr txBox="1"/>
          <p:nvPr/>
        </p:nvSpPr>
        <p:spPr>
          <a:xfrm>
            <a:off x="6503498" y="2854835"/>
            <a:ext cx="1883847" cy="1938992"/>
          </a:xfrm>
          <a:prstGeom prst="rect">
            <a:avLst/>
          </a:prstGeom>
          <a:solidFill>
            <a:schemeClr val="accent3">
              <a:lumMod val="60000"/>
              <a:lumOff val="40000"/>
            </a:schemeClr>
          </a:solidFill>
        </p:spPr>
        <p:txBody>
          <a:bodyPr wrap="square" rtlCol="0">
            <a:spAutoFit/>
          </a:bodyPr>
          <a:lstStyle/>
          <a:p>
            <a:endParaRPr lang="nb-NO" sz="1200" b="1" dirty="0" smtClean="0">
              <a:latin typeface="+mj-lt"/>
            </a:endParaRPr>
          </a:p>
          <a:p>
            <a:r>
              <a:rPr lang="nb-NO" sz="1200" b="1" dirty="0" smtClean="0">
                <a:latin typeface="+mj-lt"/>
              </a:rPr>
              <a:t>September: KR behandler saken første gang</a:t>
            </a:r>
          </a:p>
          <a:p>
            <a:endParaRPr lang="nb-NO" sz="1200" b="1" dirty="0">
              <a:latin typeface="+mj-lt"/>
            </a:endParaRPr>
          </a:p>
          <a:p>
            <a:r>
              <a:rPr lang="nb-NO" sz="1200" b="1" dirty="0" smtClean="0">
                <a:latin typeface="+mj-lt"/>
              </a:rPr>
              <a:t>Desember: KR behandler saken </a:t>
            </a:r>
            <a:r>
              <a:rPr lang="nb-NO" sz="1200" b="1" dirty="0" err="1" smtClean="0">
                <a:latin typeface="+mj-lt"/>
              </a:rPr>
              <a:t>ansre</a:t>
            </a:r>
            <a:r>
              <a:rPr lang="nb-NO" sz="1200" b="1" dirty="0" smtClean="0">
                <a:latin typeface="+mj-lt"/>
              </a:rPr>
              <a:t> gang, avgir innstilling til KM -22</a:t>
            </a:r>
          </a:p>
          <a:p>
            <a:endParaRPr lang="nb-NO" sz="1200" b="1" dirty="0">
              <a:latin typeface="+mj-lt"/>
            </a:endParaRPr>
          </a:p>
        </p:txBody>
      </p:sp>
      <p:sp>
        <p:nvSpPr>
          <p:cNvPr id="28" name="TekstSylinder 27"/>
          <p:cNvSpPr txBox="1"/>
          <p:nvPr/>
        </p:nvSpPr>
        <p:spPr>
          <a:xfrm>
            <a:off x="4670612" y="2854835"/>
            <a:ext cx="1931498" cy="2954655"/>
          </a:xfrm>
          <a:prstGeom prst="rect">
            <a:avLst/>
          </a:prstGeom>
          <a:solidFill>
            <a:schemeClr val="accent3">
              <a:lumMod val="40000"/>
              <a:lumOff val="60000"/>
            </a:schemeClr>
          </a:solidFill>
        </p:spPr>
        <p:txBody>
          <a:bodyPr wrap="square" rtlCol="0">
            <a:spAutoFit/>
          </a:bodyPr>
          <a:lstStyle/>
          <a:p>
            <a:pPr indent="-285750"/>
            <a:endParaRPr lang="nb-NO" sz="1200" dirty="0" smtClean="0">
              <a:latin typeface="+mj-lt"/>
            </a:endParaRPr>
          </a:p>
          <a:p>
            <a:pPr indent="-285750"/>
            <a:r>
              <a:rPr lang="nb-NO" sz="1200" b="1" dirty="0" smtClean="0">
                <a:latin typeface="+mj-lt"/>
              </a:rPr>
              <a:t>Ny trossamfunnslov og KMs vedtak om kirkeordning fra 2019  trer i kraft</a:t>
            </a:r>
          </a:p>
          <a:p>
            <a:pPr indent="-285750"/>
            <a:endParaRPr lang="nb-NO" sz="1200" b="1" dirty="0">
              <a:latin typeface="+mj-lt"/>
            </a:endParaRPr>
          </a:p>
          <a:p>
            <a:pPr indent="-285750"/>
            <a:r>
              <a:rPr lang="nb-NO" sz="1200" b="1" dirty="0" smtClean="0">
                <a:latin typeface="+mj-lt"/>
              </a:rPr>
              <a:t>Mars: KR behandler utkast til høringsdokument</a:t>
            </a:r>
          </a:p>
          <a:p>
            <a:pPr indent="-285750"/>
            <a:endParaRPr lang="nb-NO" sz="1200" b="1" dirty="0">
              <a:latin typeface="+mj-lt"/>
            </a:endParaRPr>
          </a:p>
          <a:p>
            <a:pPr indent="-285750"/>
            <a:r>
              <a:rPr lang="nb-NO" sz="1200" b="1" dirty="0" smtClean="0">
                <a:latin typeface="+mj-lt"/>
              </a:rPr>
              <a:t>Bred høring, åpne konsultasjoner</a:t>
            </a:r>
          </a:p>
          <a:p>
            <a:pPr indent="-285750"/>
            <a:endParaRPr lang="nb-NO" sz="1200" b="1" dirty="0">
              <a:latin typeface="+mj-lt"/>
            </a:endParaRPr>
          </a:p>
          <a:p>
            <a:pPr indent="-285750"/>
            <a:r>
              <a:rPr lang="nb-NO" sz="1200" b="1" dirty="0" smtClean="0">
                <a:latin typeface="+mj-lt"/>
              </a:rPr>
              <a:t>KM orienteres</a:t>
            </a:r>
          </a:p>
          <a:p>
            <a:pPr indent="-285750"/>
            <a:endParaRPr lang="nb-NO" dirty="0"/>
          </a:p>
        </p:txBody>
      </p:sp>
      <p:sp>
        <p:nvSpPr>
          <p:cNvPr id="29" name="Plassholder for innhold 2"/>
          <p:cNvSpPr>
            <a:spLocks noGrp="1"/>
          </p:cNvSpPr>
          <p:nvPr>
            <p:ph idx="1"/>
          </p:nvPr>
        </p:nvSpPr>
        <p:spPr>
          <a:xfrm>
            <a:off x="8387345" y="2854835"/>
            <a:ext cx="2352856" cy="2599601"/>
          </a:xfrm>
          <a:solidFill>
            <a:schemeClr val="accent6"/>
          </a:solidFill>
        </p:spPr>
        <p:txBody>
          <a:bodyPr/>
          <a:lstStyle/>
          <a:p>
            <a:pPr marL="57150" indent="0">
              <a:buNone/>
            </a:pPr>
            <a:endParaRPr lang="nb-NO" sz="1400" b="1" dirty="0" smtClean="0"/>
          </a:p>
          <a:p>
            <a:pPr marL="57150" indent="0">
              <a:buNone/>
            </a:pPr>
            <a:r>
              <a:rPr lang="nb-NO" sz="1200" b="1" dirty="0" smtClean="0"/>
              <a:t>Februar: Bispemøtet avgir uttalelse til </a:t>
            </a:r>
            <a:r>
              <a:rPr lang="nb-NO" sz="1200" b="1" dirty="0" err="1" smtClean="0"/>
              <a:t>KRs</a:t>
            </a:r>
            <a:r>
              <a:rPr lang="nb-NO" sz="1200" b="1" dirty="0" smtClean="0"/>
              <a:t> innstilling</a:t>
            </a:r>
          </a:p>
          <a:p>
            <a:pPr marL="57150" indent="0">
              <a:buNone/>
            </a:pPr>
            <a:endParaRPr lang="nb-NO" sz="1200" b="1" dirty="0"/>
          </a:p>
          <a:p>
            <a:pPr marL="57150" indent="0">
              <a:buNone/>
            </a:pPr>
            <a:r>
              <a:rPr lang="nb-NO" sz="1200" b="1" dirty="0" smtClean="0"/>
              <a:t>April 2022: KM gjør et prinsippvedtak om arbeidsgivermodell og øvrige ordninger</a:t>
            </a:r>
          </a:p>
          <a:p>
            <a:pPr marL="57150" indent="0">
              <a:buNone/>
            </a:pPr>
            <a:endParaRPr lang="nb-NO" sz="1200" b="1" dirty="0"/>
          </a:p>
          <a:p>
            <a:pPr marL="57150" indent="0">
              <a:buNone/>
            </a:pPr>
            <a:r>
              <a:rPr lang="nb-NO" sz="1200" b="1" dirty="0" smtClean="0"/>
              <a:t>KM ber </a:t>
            </a:r>
            <a:r>
              <a:rPr lang="nb-NO" sz="1200" b="1" dirty="0" err="1" smtClean="0"/>
              <a:t>KRs</a:t>
            </a:r>
            <a:r>
              <a:rPr lang="nb-NO" sz="1200" b="1" dirty="0" smtClean="0"/>
              <a:t> sekretariat å utforme konkrete bestemmelser til KM 2023</a:t>
            </a:r>
          </a:p>
          <a:p>
            <a:pPr marL="57150" indent="0">
              <a:buNone/>
            </a:pPr>
            <a:endParaRPr lang="nb-NO" sz="1200" b="1" dirty="0"/>
          </a:p>
          <a:p>
            <a:pPr marL="57150" indent="0">
              <a:buNone/>
            </a:pPr>
            <a:endParaRPr lang="nb-NO" sz="1400" dirty="0" smtClean="0"/>
          </a:p>
        </p:txBody>
      </p:sp>
      <p:grpSp>
        <p:nvGrpSpPr>
          <p:cNvPr id="16" name="Gruppe 15"/>
          <p:cNvGrpSpPr/>
          <p:nvPr/>
        </p:nvGrpSpPr>
        <p:grpSpPr>
          <a:xfrm>
            <a:off x="457201" y="2854835"/>
            <a:ext cx="4213411" cy="2686084"/>
            <a:chOff x="457201" y="2056977"/>
            <a:chExt cx="4213411" cy="2686084"/>
          </a:xfrm>
        </p:grpSpPr>
        <p:sp>
          <p:nvSpPr>
            <p:cNvPr id="23" name="TekstSylinder 22"/>
            <p:cNvSpPr txBox="1"/>
            <p:nvPr/>
          </p:nvSpPr>
          <p:spPr>
            <a:xfrm>
              <a:off x="457201" y="2056977"/>
              <a:ext cx="1191278" cy="1785104"/>
            </a:xfrm>
            <a:prstGeom prst="rect">
              <a:avLst/>
            </a:prstGeom>
            <a:solidFill>
              <a:schemeClr val="bg2">
                <a:lumMod val="90000"/>
              </a:schemeClr>
            </a:solidFill>
          </p:spPr>
          <p:txBody>
            <a:bodyPr wrap="square" rtlCol="0">
              <a:spAutoFit/>
            </a:bodyPr>
            <a:lstStyle/>
            <a:p>
              <a:endParaRPr lang="nb-NO" sz="1400" b="1" dirty="0">
                <a:latin typeface="+mj-lt"/>
              </a:endParaRPr>
            </a:p>
            <a:p>
              <a:r>
                <a:rPr lang="nb-NO" sz="1200" b="1" dirty="0" smtClean="0">
                  <a:latin typeface="+mj-lt"/>
                </a:rPr>
                <a:t>Vedtak om å starte utredningsarbeid</a:t>
              </a:r>
            </a:p>
            <a:p>
              <a:endParaRPr lang="nb-NO" sz="1200" b="1" dirty="0">
                <a:latin typeface="+mj-lt"/>
              </a:endParaRPr>
            </a:p>
            <a:p>
              <a:r>
                <a:rPr lang="nb-NO" sz="1200" b="1" dirty="0" smtClean="0">
                  <a:latin typeface="+mj-lt"/>
                </a:rPr>
                <a:t>Arbeidet starter opp</a:t>
              </a:r>
              <a:endParaRPr lang="nb-NO" sz="1200" b="1" dirty="0">
                <a:latin typeface="+mj-lt"/>
              </a:endParaRPr>
            </a:p>
            <a:p>
              <a:endParaRPr lang="nb-NO" sz="1200" dirty="0"/>
            </a:p>
          </p:txBody>
        </p:sp>
        <p:sp>
          <p:nvSpPr>
            <p:cNvPr id="26" name="TekstSylinder 25"/>
            <p:cNvSpPr txBox="1"/>
            <p:nvPr/>
          </p:nvSpPr>
          <p:spPr>
            <a:xfrm>
              <a:off x="3011623" y="2065405"/>
              <a:ext cx="1658989" cy="2677656"/>
            </a:xfrm>
            <a:prstGeom prst="rect">
              <a:avLst/>
            </a:prstGeom>
            <a:solidFill>
              <a:schemeClr val="accent1">
                <a:lumMod val="40000"/>
                <a:lumOff val="60000"/>
              </a:schemeClr>
            </a:solidFill>
          </p:spPr>
          <p:txBody>
            <a:bodyPr wrap="square" rtlCol="0">
              <a:spAutoFit/>
            </a:bodyPr>
            <a:lstStyle/>
            <a:p>
              <a:r>
                <a:rPr lang="nb-NO" sz="1200" dirty="0" smtClean="0">
                  <a:latin typeface="+mj-lt"/>
                </a:rPr>
                <a:t> </a:t>
              </a:r>
            </a:p>
            <a:p>
              <a:r>
                <a:rPr lang="nb-NO" sz="1200" b="1" dirty="0" smtClean="0">
                  <a:latin typeface="+mj-lt"/>
                </a:rPr>
                <a:t>Arbeidsgruppene leverer delutredninger innen 1. august</a:t>
              </a:r>
            </a:p>
            <a:p>
              <a:endParaRPr lang="nb-NO" sz="1200" b="1" dirty="0" smtClean="0">
                <a:latin typeface="+mj-lt"/>
              </a:endParaRPr>
            </a:p>
            <a:p>
              <a:r>
                <a:rPr lang="nb-NO" sz="1200" b="1" dirty="0" smtClean="0">
                  <a:latin typeface="+mj-lt"/>
                </a:rPr>
                <a:t>Delprosjekt </a:t>
              </a:r>
              <a:r>
                <a:rPr lang="nb-NO" sz="1200" b="1" dirty="0">
                  <a:latin typeface="+mj-lt"/>
                </a:rPr>
                <a:t>i drift for planlegging og </a:t>
              </a:r>
              <a:r>
                <a:rPr lang="nb-NO" sz="1200" b="1" dirty="0" smtClean="0">
                  <a:latin typeface="+mj-lt"/>
                </a:rPr>
                <a:t>gjennomføring</a:t>
              </a:r>
            </a:p>
            <a:p>
              <a:endParaRPr lang="nb-NO" sz="1200" b="1" dirty="0">
                <a:latin typeface="+mj-lt"/>
              </a:endParaRPr>
            </a:p>
            <a:p>
              <a:r>
                <a:rPr lang="nb-NO" sz="1200" b="1" dirty="0" smtClean="0">
                  <a:latin typeface="+mj-lt"/>
                </a:rPr>
                <a:t>Utvalget leverer sitt forslag til KR innen 1. januar 2021</a:t>
              </a:r>
            </a:p>
            <a:p>
              <a:endParaRPr lang="nb-NO" sz="1200" b="1" dirty="0" smtClean="0">
                <a:latin typeface="+mj-lt"/>
              </a:endParaRPr>
            </a:p>
          </p:txBody>
        </p:sp>
        <p:sp>
          <p:nvSpPr>
            <p:cNvPr id="30" name="Plassholder for innhold 2"/>
            <p:cNvSpPr txBox="1">
              <a:spLocks/>
            </p:cNvSpPr>
            <p:nvPr/>
          </p:nvSpPr>
          <p:spPr>
            <a:xfrm>
              <a:off x="1642385" y="2073820"/>
              <a:ext cx="1369238" cy="1031720"/>
            </a:xfrm>
            <a:prstGeom prst="rect">
              <a:avLst/>
            </a:prstGeom>
            <a:solidFill>
              <a:schemeClr val="accent1">
                <a:lumMod val="20000"/>
                <a:lumOff val="80000"/>
              </a:schemeClr>
            </a:solidFill>
          </p:spPr>
          <p:txBody>
            <a:bodyPr/>
            <a:lstStyle>
              <a:lvl1pPr marL="342900" indent="-342900" algn="l" defTabSz="457200" rtl="0" eaLnBrk="1" latinLnBrk="0" hangingPunct="1">
                <a:spcBef>
                  <a:spcPct val="20000"/>
                </a:spcBef>
                <a:buFont typeface="Arial"/>
                <a:buChar char="•"/>
                <a:defRPr sz="2600" b="0" i="0" kern="1200" baseline="0">
                  <a:solidFill>
                    <a:schemeClr val="tx1"/>
                  </a:solidFill>
                  <a:latin typeface="Arial"/>
                  <a:ea typeface="+mn-ea"/>
                  <a:cs typeface="Georgia"/>
                </a:defRPr>
              </a:lvl1pPr>
              <a:lvl2pPr marL="742950" indent="-285750" algn="l" defTabSz="457200" rtl="0" eaLnBrk="1" latinLnBrk="0" hangingPunct="1">
                <a:spcBef>
                  <a:spcPct val="20000"/>
                </a:spcBef>
                <a:buFont typeface="Arial"/>
                <a:buChar char="–"/>
                <a:defRPr sz="2400" b="0"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200" b="0" i="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b-NO" sz="1200" b="1" dirty="0" smtClean="0"/>
            </a:p>
            <a:p>
              <a:pPr marL="0" indent="0">
                <a:buNone/>
              </a:pPr>
              <a:r>
                <a:rPr lang="nb-NO" sz="1200" b="1" dirty="0" smtClean="0"/>
                <a:t>Stortinget vedtar ny tros- og </a:t>
              </a:r>
              <a:r>
                <a:rPr lang="nb-NO" sz="1200" b="1" dirty="0" err="1" smtClean="0"/>
                <a:t>livssynslov</a:t>
              </a:r>
              <a:endParaRPr lang="nb-NO" sz="1200" dirty="0" smtClean="0"/>
            </a:p>
          </p:txBody>
        </p:sp>
      </p:grpSp>
      <p:grpSp>
        <p:nvGrpSpPr>
          <p:cNvPr id="15" name="Gruppe 14"/>
          <p:cNvGrpSpPr/>
          <p:nvPr/>
        </p:nvGrpSpPr>
        <p:grpSpPr>
          <a:xfrm>
            <a:off x="457201" y="1839172"/>
            <a:ext cx="10283000" cy="934923"/>
            <a:chOff x="457201" y="945367"/>
            <a:chExt cx="10283000" cy="934923"/>
          </a:xfrm>
        </p:grpSpPr>
        <p:sp>
          <p:nvSpPr>
            <p:cNvPr id="4" name="Pil høyre 3"/>
            <p:cNvSpPr/>
            <p:nvPr/>
          </p:nvSpPr>
          <p:spPr>
            <a:xfrm>
              <a:off x="457201" y="1351104"/>
              <a:ext cx="10283000" cy="529186"/>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457201" y="953820"/>
              <a:ext cx="1185184" cy="369332"/>
            </a:xfrm>
            <a:prstGeom prst="rect">
              <a:avLst/>
            </a:prstGeom>
            <a:solidFill>
              <a:schemeClr val="bg2">
                <a:lumMod val="90000"/>
              </a:schemeClr>
            </a:solidFill>
          </p:spPr>
          <p:txBody>
            <a:bodyPr wrap="square" rtlCol="0">
              <a:spAutoFit/>
            </a:bodyPr>
            <a:lstStyle/>
            <a:p>
              <a:r>
                <a:rPr lang="nb-NO" b="1" dirty="0" smtClean="0">
                  <a:latin typeface="+mj-lt"/>
                </a:rPr>
                <a:t>2019</a:t>
              </a:r>
              <a:endParaRPr lang="nb-NO" b="1" dirty="0">
                <a:latin typeface="+mj-lt"/>
              </a:endParaRPr>
            </a:p>
          </p:txBody>
        </p:sp>
        <p:sp>
          <p:nvSpPr>
            <p:cNvPr id="12" name="TekstSylinder 11"/>
            <p:cNvSpPr txBox="1"/>
            <p:nvPr/>
          </p:nvSpPr>
          <p:spPr>
            <a:xfrm>
              <a:off x="8485957" y="945367"/>
              <a:ext cx="2254244" cy="369332"/>
            </a:xfrm>
            <a:prstGeom prst="rect">
              <a:avLst/>
            </a:prstGeom>
            <a:solidFill>
              <a:schemeClr val="accent6"/>
            </a:solidFill>
          </p:spPr>
          <p:txBody>
            <a:bodyPr wrap="square" rtlCol="0">
              <a:spAutoFit/>
            </a:bodyPr>
            <a:lstStyle/>
            <a:p>
              <a:r>
                <a:rPr lang="nb-NO" b="1" dirty="0" smtClean="0">
                  <a:latin typeface="+mj-lt"/>
                </a:rPr>
                <a:t>2022</a:t>
              </a:r>
              <a:endParaRPr lang="nb-NO" b="1" dirty="0">
                <a:latin typeface="+mj-lt"/>
              </a:endParaRPr>
            </a:p>
          </p:txBody>
        </p:sp>
        <p:sp>
          <p:nvSpPr>
            <p:cNvPr id="27" name="TekstSylinder 26"/>
            <p:cNvSpPr txBox="1"/>
            <p:nvPr/>
          </p:nvSpPr>
          <p:spPr>
            <a:xfrm>
              <a:off x="1642385" y="953156"/>
              <a:ext cx="1369238" cy="369332"/>
            </a:xfrm>
            <a:prstGeom prst="rect">
              <a:avLst/>
            </a:prstGeom>
            <a:solidFill>
              <a:schemeClr val="accent1">
                <a:lumMod val="20000"/>
                <a:lumOff val="80000"/>
              </a:schemeClr>
            </a:solidFill>
          </p:spPr>
          <p:txBody>
            <a:bodyPr wrap="square" rtlCol="0">
              <a:spAutoFit/>
            </a:bodyPr>
            <a:lstStyle/>
            <a:p>
              <a:r>
                <a:rPr lang="nb-NO" b="1" dirty="0" smtClean="0">
                  <a:latin typeface="+mj-lt"/>
                </a:rPr>
                <a:t>VÅR 2020</a:t>
              </a:r>
              <a:endParaRPr lang="nb-NO" b="1" dirty="0">
                <a:latin typeface="+mj-lt"/>
              </a:endParaRPr>
            </a:p>
          </p:txBody>
        </p:sp>
        <p:sp>
          <p:nvSpPr>
            <p:cNvPr id="8" name="TekstSylinder 7"/>
            <p:cNvSpPr txBox="1"/>
            <p:nvPr/>
          </p:nvSpPr>
          <p:spPr>
            <a:xfrm>
              <a:off x="2997264" y="948023"/>
              <a:ext cx="1673348" cy="369332"/>
            </a:xfrm>
            <a:prstGeom prst="rect">
              <a:avLst/>
            </a:prstGeom>
            <a:solidFill>
              <a:schemeClr val="accent1">
                <a:lumMod val="40000"/>
                <a:lumOff val="60000"/>
              </a:schemeClr>
            </a:solidFill>
          </p:spPr>
          <p:txBody>
            <a:bodyPr wrap="square" rtlCol="0">
              <a:spAutoFit/>
            </a:bodyPr>
            <a:lstStyle/>
            <a:p>
              <a:r>
                <a:rPr lang="nb-NO" b="1" dirty="0" smtClean="0">
                  <a:latin typeface="+mj-lt"/>
                </a:rPr>
                <a:t>HØST 2020</a:t>
              </a:r>
              <a:endParaRPr lang="nb-NO" b="1" dirty="0">
                <a:latin typeface="+mj-lt"/>
              </a:endParaRPr>
            </a:p>
          </p:txBody>
        </p:sp>
        <p:sp>
          <p:nvSpPr>
            <p:cNvPr id="9" name="TekstSylinder 8"/>
            <p:cNvSpPr txBox="1"/>
            <p:nvPr/>
          </p:nvSpPr>
          <p:spPr>
            <a:xfrm>
              <a:off x="4625314" y="953156"/>
              <a:ext cx="2670673" cy="369332"/>
            </a:xfrm>
            <a:prstGeom prst="rect">
              <a:avLst/>
            </a:prstGeom>
            <a:solidFill>
              <a:schemeClr val="accent3">
                <a:lumMod val="40000"/>
                <a:lumOff val="60000"/>
              </a:schemeClr>
            </a:solidFill>
          </p:spPr>
          <p:txBody>
            <a:bodyPr wrap="square" rtlCol="0">
              <a:spAutoFit/>
            </a:bodyPr>
            <a:lstStyle/>
            <a:p>
              <a:r>
                <a:rPr lang="nb-NO" b="1" dirty="0" smtClean="0">
                  <a:latin typeface="+mj-lt"/>
                </a:rPr>
                <a:t>VÅR 2021</a:t>
              </a:r>
              <a:endParaRPr lang="nb-NO" b="1" dirty="0">
                <a:latin typeface="+mj-lt"/>
              </a:endParaRPr>
            </a:p>
          </p:txBody>
        </p:sp>
        <p:sp>
          <p:nvSpPr>
            <p:cNvPr id="10" name="TekstSylinder 9"/>
            <p:cNvSpPr txBox="1"/>
            <p:nvPr/>
          </p:nvSpPr>
          <p:spPr>
            <a:xfrm>
              <a:off x="6602110" y="945367"/>
              <a:ext cx="1883847" cy="369332"/>
            </a:xfrm>
            <a:prstGeom prst="rect">
              <a:avLst/>
            </a:prstGeom>
            <a:solidFill>
              <a:schemeClr val="accent3">
                <a:lumMod val="60000"/>
                <a:lumOff val="40000"/>
              </a:schemeClr>
            </a:solidFill>
          </p:spPr>
          <p:txBody>
            <a:bodyPr wrap="square" rtlCol="0">
              <a:spAutoFit/>
            </a:bodyPr>
            <a:lstStyle/>
            <a:p>
              <a:r>
                <a:rPr lang="nb-NO" b="1" dirty="0" smtClean="0">
                  <a:latin typeface="+mj-lt"/>
                </a:rPr>
                <a:t>HØST 2021</a:t>
              </a:r>
              <a:endParaRPr lang="nb-NO" b="1" dirty="0">
                <a:latin typeface="+mj-lt"/>
              </a:endParaRPr>
            </a:p>
          </p:txBody>
        </p:sp>
      </p:grpSp>
    </p:spTree>
    <p:extLst>
      <p:ext uri="{BB962C8B-B14F-4D97-AF65-F5344CB8AC3E}">
        <p14:creationId xmlns:p14="http://schemas.microsoft.com/office/powerpoint/2010/main" val="199339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278295" y="559656"/>
            <a:ext cx="10684565" cy="5621240"/>
          </a:xfrm>
          <a:prstGeom prst="rect">
            <a:avLst/>
          </a:prstGeom>
        </p:spPr>
      </p:pic>
    </p:spTree>
    <p:extLst>
      <p:ext uri="{BB962C8B-B14F-4D97-AF65-F5344CB8AC3E}">
        <p14:creationId xmlns:p14="http://schemas.microsoft.com/office/powerpoint/2010/main" val="316884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før</a:t>
            </a:r>
            <a:endParaRPr lang="nb-NO" dirty="0"/>
          </a:p>
        </p:txBody>
      </p:sp>
      <p:sp>
        <p:nvSpPr>
          <p:cNvPr id="3" name="Rektangel 2"/>
          <p:cNvSpPr/>
          <p:nvPr/>
        </p:nvSpPr>
        <p:spPr>
          <a:xfrm>
            <a:off x="3048000" y="2828836"/>
            <a:ext cx="6096000" cy="369332"/>
          </a:xfrm>
          <a:prstGeom prst="rect">
            <a:avLst/>
          </a:prstGeom>
        </p:spPr>
        <p:txBody>
          <a:bodyPr>
            <a:spAutoFit/>
          </a:bodyPr>
          <a:lstStyle/>
          <a:p>
            <a:pPr>
              <a:spcAft>
                <a:spcPts val="0"/>
              </a:spcAft>
            </a:pPr>
            <a:r>
              <a:rPr lang="nb-NO" dirty="0">
                <a:latin typeface="Times New Roman" panose="02020603050405020304" pitchFamily="18" charset="0"/>
                <a:ea typeface="Times New Roman" panose="02020603050405020304" pitchFamily="18" charset="0"/>
              </a:rPr>
              <a:t> </a:t>
            </a:r>
            <a:endParaRPr lang="nb-NO" dirty="0">
              <a:effectLst/>
              <a:latin typeface="Times New Roman" panose="02020603050405020304" pitchFamily="18" charset="0"/>
              <a:ea typeface="Calibri" panose="020F0502020204030204" pitchFamily="34" charset="0"/>
            </a:endParaRPr>
          </a:p>
        </p:txBody>
      </p:sp>
      <p:pic>
        <p:nvPicPr>
          <p:cNvPr id="7" name="Bilde 6"/>
          <p:cNvPicPr>
            <a:picLocks noChangeAspect="1"/>
          </p:cNvPicPr>
          <p:nvPr/>
        </p:nvPicPr>
        <p:blipFill>
          <a:blip r:embed="rId3"/>
          <a:stretch>
            <a:fillRect/>
          </a:stretch>
        </p:blipFill>
        <p:spPr>
          <a:xfrm>
            <a:off x="7124882" y="1325923"/>
            <a:ext cx="4715996" cy="4625738"/>
          </a:xfrm>
          <a:prstGeom prst="rect">
            <a:avLst/>
          </a:prstGeom>
        </p:spPr>
      </p:pic>
      <p:pic>
        <p:nvPicPr>
          <p:cNvPr id="10" name="Bil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20" y="1325923"/>
            <a:ext cx="6142882" cy="4638503"/>
          </a:xfrm>
          <a:prstGeom prst="rect">
            <a:avLst/>
          </a:prstGeom>
        </p:spPr>
      </p:pic>
    </p:spTree>
    <p:extLst>
      <p:ext uri="{BB962C8B-B14F-4D97-AF65-F5344CB8AC3E}">
        <p14:creationId xmlns:p14="http://schemas.microsoft.com/office/powerpoint/2010/main" val="93661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9271" y="667936"/>
            <a:ext cx="10972800" cy="932266"/>
          </a:xfrm>
        </p:spPr>
        <p:txBody>
          <a:bodyPr/>
          <a:lstStyle/>
          <a:p>
            <a:r>
              <a:rPr lang="nb-NO" dirty="0" smtClean="0"/>
              <a:t>historien</a:t>
            </a:r>
            <a:endParaRPr lang="nb-NO" dirty="0"/>
          </a:p>
        </p:txBody>
      </p:sp>
      <p:graphicFrame>
        <p:nvGraphicFramePr>
          <p:cNvPr id="4" name="Diagram 3"/>
          <p:cNvGraphicFramePr/>
          <p:nvPr>
            <p:extLst>
              <p:ext uri="{D42A27DB-BD31-4B8C-83A1-F6EECF244321}">
                <p14:modId xmlns:p14="http://schemas.microsoft.com/office/powerpoint/2010/main" val="514509770"/>
              </p:ext>
            </p:extLst>
          </p:nvPr>
        </p:nvGraphicFramePr>
        <p:xfrm>
          <a:off x="578331" y="3895323"/>
          <a:ext cx="11250705" cy="1470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Sylinder 8"/>
          <p:cNvSpPr txBox="1"/>
          <p:nvPr/>
        </p:nvSpPr>
        <p:spPr>
          <a:xfrm>
            <a:off x="6851304" y="3737633"/>
            <a:ext cx="1659835" cy="1323439"/>
          </a:xfrm>
          <a:prstGeom prst="rect">
            <a:avLst/>
          </a:prstGeom>
          <a:noFill/>
        </p:spPr>
        <p:txBody>
          <a:bodyPr wrap="square" rtlCol="0">
            <a:spAutoFit/>
          </a:bodyPr>
          <a:lstStyle/>
          <a:p>
            <a:endParaRPr lang="nb-NO" sz="2000" b="1" dirty="0" smtClean="0">
              <a:solidFill>
                <a:schemeClr val="bg1"/>
              </a:solidFill>
              <a:latin typeface="+mj-lt"/>
            </a:endParaRPr>
          </a:p>
          <a:p>
            <a:r>
              <a:rPr lang="nb-NO" sz="2000" b="1" dirty="0" smtClean="0">
                <a:solidFill>
                  <a:schemeClr val="bg1"/>
                </a:solidFill>
                <a:latin typeface="+mj-lt"/>
              </a:rPr>
              <a:t>2017</a:t>
            </a:r>
          </a:p>
          <a:p>
            <a:r>
              <a:rPr lang="nb-NO" sz="2000" dirty="0" smtClean="0">
                <a:solidFill>
                  <a:schemeClr val="bg1"/>
                </a:solidFill>
                <a:latin typeface="+mj-lt"/>
              </a:rPr>
              <a:t>Ansatte overføres</a:t>
            </a:r>
            <a:endParaRPr lang="nb-NO" sz="2000" dirty="0">
              <a:solidFill>
                <a:schemeClr val="bg1"/>
              </a:solidFill>
              <a:latin typeface="+mj-lt"/>
            </a:endParaRPr>
          </a:p>
        </p:txBody>
      </p:sp>
      <p:sp>
        <p:nvSpPr>
          <p:cNvPr id="10" name="TekstSylinder 9"/>
          <p:cNvSpPr txBox="1"/>
          <p:nvPr/>
        </p:nvSpPr>
        <p:spPr>
          <a:xfrm>
            <a:off x="4820698" y="3744301"/>
            <a:ext cx="1659835" cy="1015663"/>
          </a:xfrm>
          <a:prstGeom prst="rect">
            <a:avLst/>
          </a:prstGeom>
          <a:noFill/>
        </p:spPr>
        <p:txBody>
          <a:bodyPr wrap="square" rtlCol="0">
            <a:spAutoFit/>
          </a:bodyPr>
          <a:lstStyle/>
          <a:p>
            <a:endParaRPr lang="nb-NO" sz="2000" b="1" dirty="0" smtClean="0">
              <a:solidFill>
                <a:schemeClr val="bg1"/>
              </a:solidFill>
              <a:latin typeface="+mj-lt"/>
            </a:endParaRPr>
          </a:p>
          <a:p>
            <a:r>
              <a:rPr lang="nb-NO" sz="2000" b="1" dirty="0" smtClean="0">
                <a:solidFill>
                  <a:schemeClr val="bg1"/>
                </a:solidFill>
                <a:latin typeface="+mj-lt"/>
              </a:rPr>
              <a:t>2012</a:t>
            </a:r>
          </a:p>
          <a:p>
            <a:r>
              <a:rPr lang="nb-NO" sz="2000" dirty="0" smtClean="0">
                <a:solidFill>
                  <a:schemeClr val="bg1"/>
                </a:solidFill>
                <a:latin typeface="+mj-lt"/>
              </a:rPr>
              <a:t>Rettssubjekt</a:t>
            </a:r>
            <a:endParaRPr lang="nb-NO" sz="2000" dirty="0">
              <a:solidFill>
                <a:schemeClr val="bg1"/>
              </a:solidFill>
              <a:latin typeface="+mj-lt"/>
            </a:endParaRPr>
          </a:p>
        </p:txBody>
      </p:sp>
      <p:sp>
        <p:nvSpPr>
          <p:cNvPr id="11" name="TekstSylinder 10"/>
          <p:cNvSpPr txBox="1"/>
          <p:nvPr/>
        </p:nvSpPr>
        <p:spPr>
          <a:xfrm>
            <a:off x="3160863" y="3895323"/>
            <a:ext cx="1659835" cy="1015663"/>
          </a:xfrm>
          <a:prstGeom prst="rect">
            <a:avLst/>
          </a:prstGeom>
          <a:noFill/>
        </p:spPr>
        <p:txBody>
          <a:bodyPr wrap="square" rtlCol="0">
            <a:spAutoFit/>
          </a:bodyPr>
          <a:lstStyle/>
          <a:p>
            <a:endParaRPr lang="nb-NO" sz="2000" b="1" dirty="0" smtClean="0">
              <a:solidFill>
                <a:schemeClr val="bg1"/>
              </a:solidFill>
              <a:latin typeface="+mj-lt"/>
            </a:endParaRPr>
          </a:p>
          <a:p>
            <a:r>
              <a:rPr lang="nb-NO" sz="2000" b="1" dirty="0" smtClean="0">
                <a:solidFill>
                  <a:schemeClr val="bg1"/>
                </a:solidFill>
                <a:latin typeface="+mj-lt"/>
              </a:rPr>
              <a:t>2008</a:t>
            </a:r>
          </a:p>
          <a:p>
            <a:r>
              <a:rPr lang="nb-NO" sz="2000" dirty="0" smtClean="0">
                <a:solidFill>
                  <a:schemeClr val="bg1"/>
                </a:solidFill>
                <a:latin typeface="+mj-lt"/>
              </a:rPr>
              <a:t>Kirkeforlik</a:t>
            </a:r>
            <a:endParaRPr lang="nb-NO" sz="2000" dirty="0">
              <a:solidFill>
                <a:schemeClr val="bg1"/>
              </a:solidFill>
              <a:latin typeface="+mj-lt"/>
            </a:endParaRPr>
          </a:p>
        </p:txBody>
      </p:sp>
      <p:sp>
        <p:nvSpPr>
          <p:cNvPr id="12" name="TekstSylinder 11"/>
          <p:cNvSpPr txBox="1"/>
          <p:nvPr/>
        </p:nvSpPr>
        <p:spPr>
          <a:xfrm>
            <a:off x="9183670" y="3814166"/>
            <a:ext cx="2117035" cy="1477328"/>
          </a:xfrm>
          <a:prstGeom prst="rect">
            <a:avLst/>
          </a:prstGeom>
          <a:noFill/>
        </p:spPr>
        <p:txBody>
          <a:bodyPr wrap="square" rtlCol="0">
            <a:spAutoFit/>
          </a:bodyPr>
          <a:lstStyle/>
          <a:p>
            <a:endParaRPr lang="nb-NO" dirty="0" smtClean="0">
              <a:solidFill>
                <a:schemeClr val="bg1"/>
              </a:solidFill>
              <a:latin typeface="+mj-lt"/>
            </a:endParaRPr>
          </a:p>
          <a:p>
            <a:r>
              <a:rPr lang="nb-NO" dirty="0" smtClean="0">
                <a:solidFill>
                  <a:schemeClr val="bg1"/>
                </a:solidFill>
                <a:latin typeface="+mj-lt"/>
              </a:rPr>
              <a:t>Prester og ansatte i BDR/KR i rettssubjektet Den norske kirke</a:t>
            </a:r>
            <a:endParaRPr lang="nb-NO" dirty="0">
              <a:solidFill>
                <a:schemeClr val="bg1"/>
              </a:solidFill>
              <a:latin typeface="+mj-lt"/>
            </a:endParaRPr>
          </a:p>
        </p:txBody>
      </p:sp>
      <p:sp>
        <p:nvSpPr>
          <p:cNvPr id="13" name="Vinkeltegn 12"/>
          <p:cNvSpPr/>
          <p:nvPr/>
        </p:nvSpPr>
        <p:spPr>
          <a:xfrm>
            <a:off x="439271" y="1230093"/>
            <a:ext cx="11250705" cy="1827326"/>
          </a:xfrm>
          <a:prstGeom prst="chevron">
            <a:avLst>
              <a:gd name="adj" fmla="val 69929"/>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r>
              <a:rPr lang="nb-NO" sz="2000" b="1" dirty="0" smtClean="0">
                <a:latin typeface="+mj-lt"/>
              </a:rPr>
              <a:t> 1996</a:t>
            </a:r>
            <a:endParaRPr lang="nb-NO" sz="2000" b="1" dirty="0">
              <a:latin typeface="+mj-lt"/>
            </a:endParaRPr>
          </a:p>
          <a:p>
            <a:r>
              <a:rPr lang="nb-NO" sz="2000" dirty="0">
                <a:latin typeface="+mj-lt"/>
              </a:rPr>
              <a:t>  Kirkelov</a:t>
            </a:r>
          </a:p>
          <a:p>
            <a:r>
              <a:rPr lang="nb-NO" sz="2000" dirty="0">
                <a:latin typeface="+mj-lt"/>
              </a:rPr>
              <a:t>  Lokalt tilsatte</a:t>
            </a:r>
          </a:p>
        </p:txBody>
      </p:sp>
    </p:spTree>
    <p:extLst>
      <p:ext uri="{BB962C8B-B14F-4D97-AF65-F5344CB8AC3E}">
        <p14:creationId xmlns:p14="http://schemas.microsoft.com/office/powerpoint/2010/main" val="111189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nå</a:t>
            </a:r>
            <a:endParaRPr lang="nb-NO" dirty="0"/>
          </a:p>
        </p:txBody>
      </p:sp>
      <p:sp>
        <p:nvSpPr>
          <p:cNvPr id="4" name="Plassholder for innhold 2"/>
          <p:cNvSpPr txBox="1">
            <a:spLocks/>
          </p:cNvSpPr>
          <p:nvPr/>
        </p:nvSpPr>
        <p:spPr>
          <a:xfrm>
            <a:off x="2059450" y="1135397"/>
            <a:ext cx="4036550" cy="4759974"/>
          </a:xfrm>
          <a:prstGeom prst="rect">
            <a:avLst/>
          </a:prstGeom>
          <a:solidFill>
            <a:schemeClr val="tx2">
              <a:lumMod val="40000"/>
              <a:lumOff val="60000"/>
            </a:schemeClr>
          </a:solidFill>
        </p:spPr>
        <p:txBody>
          <a:bodyPr/>
          <a:lstStyle>
            <a:lvl1pPr marL="342900" indent="-342900" algn="l" defTabSz="457200" rtl="0" eaLnBrk="1" latinLnBrk="0" hangingPunct="1">
              <a:spcBef>
                <a:spcPct val="20000"/>
              </a:spcBef>
              <a:buFont typeface="Arial"/>
              <a:buChar char="•"/>
              <a:defRPr sz="2600" b="0" i="0" kern="1200" baseline="0">
                <a:solidFill>
                  <a:schemeClr val="tx1"/>
                </a:solidFill>
                <a:latin typeface="Arial"/>
                <a:ea typeface="+mn-ea"/>
                <a:cs typeface="Georgia"/>
              </a:defRPr>
            </a:lvl1pPr>
            <a:lvl2pPr marL="742950" indent="-285750" algn="l" defTabSz="457200" rtl="0" eaLnBrk="1" latinLnBrk="0" hangingPunct="1">
              <a:spcBef>
                <a:spcPct val="20000"/>
              </a:spcBef>
              <a:buFont typeface="Arial"/>
              <a:buChar char="–"/>
              <a:defRPr sz="2400" b="0"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200" b="0" i="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ts val="1000"/>
              <a:buFont typeface="Wingdings" panose="05000000000000000000" pitchFamily="2" charset="2"/>
              <a:buChar char="ü"/>
              <a:tabLst>
                <a:tab pos="457200" algn="l"/>
              </a:tabLst>
            </a:pPr>
            <a:endParaRPr lang="nb-NO" sz="2800" dirty="0" smtClean="0">
              <a:latin typeface="+mj-lt"/>
            </a:endParaRPr>
          </a:p>
          <a:p>
            <a:pPr lvl="0">
              <a:buSzPts val="1000"/>
              <a:buFont typeface="Wingdings" panose="05000000000000000000" pitchFamily="2" charset="2"/>
              <a:buChar char="ü"/>
              <a:tabLst>
                <a:tab pos="457200" algn="l"/>
              </a:tabLst>
            </a:pPr>
            <a:r>
              <a:rPr lang="nb-NO" sz="2800" dirty="0" smtClean="0">
                <a:latin typeface="+mj-lt"/>
              </a:rPr>
              <a:t>L</a:t>
            </a:r>
            <a:r>
              <a:rPr lang="nb-NO" sz="2800" dirty="0" smtClean="0">
                <a:latin typeface="+mj-lt"/>
                <a:ea typeface="Times New Roman" panose="02020603050405020304" pitchFamily="18" charset="0"/>
              </a:rPr>
              <a:t>okalkirken </a:t>
            </a:r>
            <a:r>
              <a:rPr lang="nb-NO" sz="2800" dirty="0">
                <a:latin typeface="+mj-lt"/>
                <a:ea typeface="Times New Roman" panose="02020603050405020304" pitchFamily="18" charset="0"/>
              </a:rPr>
              <a:t>og den statlig finansierte delen har blitt profesjonalisert de siste 20 </a:t>
            </a:r>
            <a:r>
              <a:rPr lang="nb-NO" sz="2800" dirty="0" smtClean="0">
                <a:latin typeface="+mj-lt"/>
                <a:ea typeface="Times New Roman" panose="02020603050405020304" pitchFamily="18" charset="0"/>
              </a:rPr>
              <a:t>årene</a:t>
            </a:r>
          </a:p>
          <a:p>
            <a:pPr marL="0" lvl="0" indent="0">
              <a:buSzPts val="1000"/>
              <a:buNone/>
              <a:tabLst>
                <a:tab pos="457200" algn="l"/>
              </a:tabLst>
            </a:pPr>
            <a:endParaRPr lang="nb-NO" sz="2800" dirty="0">
              <a:latin typeface="+mj-lt"/>
              <a:ea typeface="Calibri" panose="020F0502020204030204" pitchFamily="34" charset="0"/>
            </a:endParaRPr>
          </a:p>
          <a:p>
            <a:pPr lvl="0">
              <a:buSzPts val="1000"/>
              <a:buFont typeface="Wingdings" panose="05000000000000000000" pitchFamily="2" charset="2"/>
              <a:buChar char="ü"/>
              <a:tabLst>
                <a:tab pos="457200" algn="l"/>
              </a:tabLst>
            </a:pPr>
            <a:r>
              <a:rPr lang="nb-NO" sz="2800" dirty="0">
                <a:latin typeface="+mj-lt"/>
                <a:ea typeface="Times New Roman" panose="02020603050405020304" pitchFamily="18" charset="0"/>
              </a:rPr>
              <a:t>Fortsatt to </a:t>
            </a:r>
            <a:r>
              <a:rPr lang="nb-NO" sz="2800" dirty="0" smtClean="0">
                <a:latin typeface="+mj-lt"/>
                <a:ea typeface="Times New Roman" panose="02020603050405020304" pitchFamily="18" charset="0"/>
              </a:rPr>
              <a:t>arbeidsgiverlinjer</a:t>
            </a:r>
            <a:endParaRPr lang="nb-NO" sz="2800" dirty="0">
              <a:latin typeface="+mj-lt"/>
              <a:ea typeface="Calibri" panose="020F0502020204030204" pitchFamily="34" charset="0"/>
            </a:endParaRPr>
          </a:p>
        </p:txBody>
      </p:sp>
      <p:pic>
        <p:nvPicPr>
          <p:cNvPr id="1026" name="Picture 2" descr="http://srv-fotoweb02/fotoweb/cache/5000/Bildearkiv/Indekserte%20bilder/Saxegaard_1.t56b9de98.m800.xTE1CdU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913" y="1118917"/>
            <a:ext cx="3940574" cy="477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24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Kirkemøtet 2005</a:t>
            </a:r>
            <a:endParaRPr lang="nb-NO" dirty="0"/>
          </a:p>
        </p:txBody>
      </p:sp>
      <p:sp>
        <p:nvSpPr>
          <p:cNvPr id="6" name="Bildeforklaring formet som et avrundet rektangel 5"/>
          <p:cNvSpPr/>
          <p:nvPr/>
        </p:nvSpPr>
        <p:spPr>
          <a:xfrm>
            <a:off x="430091" y="1900179"/>
            <a:ext cx="3350729" cy="3189081"/>
          </a:xfrm>
          <a:prstGeom prst="wedgeRoundRectCallout">
            <a:avLst>
              <a:gd name="adj1" fmla="val 72647"/>
              <a:gd name="adj2" fmla="val 6732"/>
              <a:gd name="adj3" fmla="val 16667"/>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nb-NO" sz="4000" dirty="0" smtClean="0"/>
          </a:p>
          <a:p>
            <a:r>
              <a:rPr lang="nb-NO" sz="3200" i="1" dirty="0" smtClean="0">
                <a:latin typeface="+mj-lt"/>
              </a:rPr>
              <a:t>«Felles arbeidsgiver-ansvar i </a:t>
            </a:r>
            <a:r>
              <a:rPr lang="nb-NO" sz="3200" i="1" dirty="0">
                <a:latin typeface="+mj-lt"/>
              </a:rPr>
              <a:t>en fremtidig kirkeordning»</a:t>
            </a:r>
          </a:p>
          <a:p>
            <a:endParaRPr lang="nb-NO" sz="4800" i="1" dirty="0">
              <a:latin typeface="+mj-lt"/>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28" y="2400513"/>
            <a:ext cx="3626684" cy="2420257"/>
          </a:xfrm>
          <a:prstGeom prst="rect">
            <a:avLst/>
          </a:prstGeom>
        </p:spPr>
      </p:pic>
      <p:pic>
        <p:nvPicPr>
          <p:cNvPr id="8" name="Picture 4" descr="http://srv-fotoweb02/fotoweb/cache/5000/Bildearkiv/Indekserte%20bilder/Julespill_Greverud284.t52ea037b.m800.xhsF80Ro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965" y="2697276"/>
            <a:ext cx="2210143" cy="3304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rv-fotoweb02/fotoweb/cache/5000/Bildearkiv/Indekserte%20bilder/nordlyskatedralen_utvendig4.t5118c988.m800.xSzyWY7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232" y="173087"/>
            <a:ext cx="2438061" cy="305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91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Utfordringer i dag</a:t>
            </a:r>
            <a:endParaRPr lang="nb-NO" dirty="0"/>
          </a:p>
        </p:txBody>
      </p:sp>
      <p:sp>
        <p:nvSpPr>
          <p:cNvPr id="6" name="Ellipse 5"/>
          <p:cNvSpPr/>
          <p:nvPr/>
        </p:nvSpPr>
        <p:spPr>
          <a:xfrm>
            <a:off x="197224" y="1604619"/>
            <a:ext cx="3567952" cy="3576981"/>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b="1" dirty="0" smtClean="0">
                <a:latin typeface="+mj-lt"/>
              </a:rPr>
              <a:t>Mange </a:t>
            </a:r>
            <a:r>
              <a:rPr lang="nb-NO" b="1" dirty="0">
                <a:latin typeface="+mj-lt"/>
              </a:rPr>
              <a:t>enheter:</a:t>
            </a:r>
          </a:p>
          <a:p>
            <a:pPr marL="285750" lvl="0" indent="-285750">
              <a:buFont typeface="Arial" panose="020B0604020202020204" pitchFamily="34" charset="0"/>
              <a:buChar char="•"/>
            </a:pPr>
            <a:r>
              <a:rPr lang="nb-NO" dirty="0">
                <a:latin typeface="+mj-lt"/>
              </a:rPr>
              <a:t>Mange små </a:t>
            </a:r>
            <a:r>
              <a:rPr lang="nb-NO" dirty="0" smtClean="0">
                <a:latin typeface="+mj-lt"/>
              </a:rPr>
              <a:t>sokn og fellesråd</a:t>
            </a:r>
          </a:p>
          <a:p>
            <a:pPr marL="285750" lvl="0" indent="-285750">
              <a:buFont typeface="Arial" panose="020B0604020202020204" pitchFamily="34" charset="0"/>
              <a:buChar char="•"/>
            </a:pPr>
            <a:r>
              <a:rPr lang="nb-NO" dirty="0" smtClean="0">
                <a:latin typeface="+mj-lt"/>
              </a:rPr>
              <a:t>Strukturutfordringer gir personkonflikter</a:t>
            </a:r>
            <a:endParaRPr lang="nb-NO" dirty="0">
              <a:latin typeface="+mj-lt"/>
            </a:endParaRPr>
          </a:p>
          <a:p>
            <a:pPr marL="285750" lvl="0" indent="-285750">
              <a:buFont typeface="Arial" panose="020B0604020202020204" pitchFamily="34" charset="0"/>
              <a:buChar char="•"/>
            </a:pPr>
            <a:r>
              <a:rPr lang="nb-NO" dirty="0">
                <a:latin typeface="+mj-lt"/>
              </a:rPr>
              <a:t>Folk flest </a:t>
            </a:r>
            <a:r>
              <a:rPr lang="nb-NO" dirty="0" smtClean="0">
                <a:latin typeface="+mj-lt"/>
              </a:rPr>
              <a:t>forstår </a:t>
            </a:r>
            <a:r>
              <a:rPr lang="nb-NO" dirty="0">
                <a:latin typeface="+mj-lt"/>
              </a:rPr>
              <a:t>ikke kirkelig </a:t>
            </a:r>
            <a:r>
              <a:rPr lang="nb-NO" dirty="0" smtClean="0">
                <a:latin typeface="+mj-lt"/>
              </a:rPr>
              <a:t>organisering</a:t>
            </a:r>
          </a:p>
        </p:txBody>
      </p:sp>
      <p:sp>
        <p:nvSpPr>
          <p:cNvPr id="7" name="Ellipse 6"/>
          <p:cNvSpPr/>
          <p:nvPr/>
        </p:nvSpPr>
        <p:spPr>
          <a:xfrm>
            <a:off x="3962399" y="1604619"/>
            <a:ext cx="3747245" cy="3576981"/>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b="1" dirty="0">
                <a:latin typeface="+mj-lt"/>
              </a:rPr>
              <a:t>Arbeidsforhold:</a:t>
            </a:r>
          </a:p>
          <a:p>
            <a:pPr marL="285750" lvl="0" indent="-285750">
              <a:buFont typeface="Arial" panose="020B0604020202020204" pitchFamily="34" charset="0"/>
              <a:buChar char="•"/>
            </a:pPr>
            <a:r>
              <a:rPr lang="nb-NO" dirty="0">
                <a:latin typeface="+mj-lt"/>
              </a:rPr>
              <a:t>Ulike arbeidsvilkår for ansatte på samme arbeidsplass</a:t>
            </a:r>
          </a:p>
          <a:p>
            <a:pPr marL="285750" lvl="0" indent="-285750">
              <a:buFont typeface="Arial" panose="020B0604020202020204" pitchFamily="34" charset="0"/>
              <a:buChar char="•"/>
            </a:pPr>
            <a:r>
              <a:rPr lang="nb-NO" dirty="0">
                <a:latin typeface="+mj-lt"/>
              </a:rPr>
              <a:t>Skjerpede krav til HMS</a:t>
            </a:r>
          </a:p>
          <a:p>
            <a:pPr marL="285750" lvl="0" indent="-285750">
              <a:buFont typeface="Arial" panose="020B0604020202020204" pitchFamily="34" charset="0"/>
              <a:buChar char="•"/>
            </a:pPr>
            <a:r>
              <a:rPr lang="nb-NO" dirty="0">
                <a:latin typeface="+mj-lt"/>
              </a:rPr>
              <a:t>Manglende faglig ledelse og tverrfaglig samarbeid</a:t>
            </a:r>
          </a:p>
        </p:txBody>
      </p:sp>
      <p:sp>
        <p:nvSpPr>
          <p:cNvPr id="8" name="Ellipse 7"/>
          <p:cNvSpPr/>
          <p:nvPr/>
        </p:nvSpPr>
        <p:spPr>
          <a:xfrm>
            <a:off x="7906868" y="1604617"/>
            <a:ext cx="3827931" cy="3576981"/>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b="1" dirty="0">
                <a:latin typeface="+mj-lt"/>
              </a:rPr>
              <a:t>Økonomi:</a:t>
            </a:r>
          </a:p>
          <a:p>
            <a:pPr marL="285750" lvl="0" indent="-285750">
              <a:buFont typeface="Arial" panose="020B0604020202020204" pitchFamily="34" charset="0"/>
              <a:buChar char="•"/>
            </a:pPr>
            <a:r>
              <a:rPr lang="nb-NO" dirty="0">
                <a:latin typeface="+mj-lt"/>
              </a:rPr>
              <a:t>Offentlig finansiering krever effektiv forvaltning</a:t>
            </a:r>
          </a:p>
          <a:p>
            <a:pPr marL="285750" lvl="0" indent="-285750">
              <a:buFont typeface="Arial" panose="020B0604020202020204" pitchFamily="34" charset="0"/>
              <a:buChar char="•"/>
            </a:pPr>
            <a:r>
              <a:rPr lang="nb-NO" dirty="0" smtClean="0">
                <a:latin typeface="+mj-lt"/>
              </a:rPr>
              <a:t>Kostbare parallellfunksjoner</a:t>
            </a:r>
            <a:endParaRPr lang="nb-NO" dirty="0">
              <a:latin typeface="+mj-lt"/>
            </a:endParaRPr>
          </a:p>
          <a:p>
            <a:pPr marL="285750" lvl="0" indent="-285750">
              <a:buFont typeface="Arial" panose="020B0604020202020204" pitchFamily="34" charset="0"/>
              <a:buChar char="•"/>
            </a:pPr>
            <a:r>
              <a:rPr lang="nb-NO" dirty="0">
                <a:latin typeface="+mj-lt"/>
              </a:rPr>
              <a:t>Synkende medlemstall kan bety svakere </a:t>
            </a:r>
            <a:r>
              <a:rPr lang="nb-NO" dirty="0" smtClean="0">
                <a:latin typeface="+mj-lt"/>
              </a:rPr>
              <a:t>finansieringsgrunnlag</a:t>
            </a:r>
            <a:endParaRPr lang="nb-NO" dirty="0">
              <a:latin typeface="+mj-lt"/>
            </a:endParaRPr>
          </a:p>
        </p:txBody>
      </p:sp>
    </p:spTree>
    <p:extLst>
      <p:ext uri="{BB962C8B-B14F-4D97-AF65-F5344CB8AC3E}">
        <p14:creationId xmlns:p14="http://schemas.microsoft.com/office/powerpoint/2010/main" val="88414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9966" y="610473"/>
            <a:ext cx="10972800" cy="932266"/>
          </a:xfrm>
        </p:spPr>
        <p:txBody>
          <a:bodyPr/>
          <a:lstStyle/>
          <a:p>
            <a:r>
              <a:rPr lang="nb-NO" dirty="0" smtClean="0"/>
              <a:t>Organiseringen av kirken må lande</a:t>
            </a:r>
            <a:endParaRPr lang="nb-NO" dirty="0"/>
          </a:p>
        </p:txBody>
      </p:sp>
      <p:sp>
        <p:nvSpPr>
          <p:cNvPr id="3" name="Plassholder for innhold 2"/>
          <p:cNvSpPr>
            <a:spLocks noGrp="1"/>
          </p:cNvSpPr>
          <p:nvPr>
            <p:ph idx="1"/>
          </p:nvPr>
        </p:nvSpPr>
        <p:spPr>
          <a:xfrm>
            <a:off x="304799" y="4673400"/>
            <a:ext cx="11205883" cy="1076611"/>
          </a:xfrm>
          <a:solidFill>
            <a:schemeClr val="tx2">
              <a:lumMod val="20000"/>
              <a:lumOff val="80000"/>
            </a:schemeClr>
          </a:solidFill>
        </p:spPr>
        <p:txBody>
          <a:bodyPr/>
          <a:lstStyle/>
          <a:p>
            <a:pPr marL="0" indent="0">
              <a:buNone/>
            </a:pPr>
            <a:r>
              <a:rPr lang="nb-NO" b="1" dirty="0" smtClean="0"/>
              <a:t>Vi skal være kirke</a:t>
            </a:r>
            <a:r>
              <a:rPr lang="nb-NO" dirty="0" smtClean="0"/>
              <a:t> </a:t>
            </a:r>
            <a:r>
              <a:rPr lang="nb-NO" dirty="0"/>
              <a:t>i en tid og </a:t>
            </a:r>
            <a:r>
              <a:rPr lang="nb-NO" dirty="0" smtClean="0"/>
              <a:t>et </a:t>
            </a:r>
            <a:r>
              <a:rPr lang="nb-NO" dirty="0"/>
              <a:t>samfunn som trenger </a:t>
            </a:r>
            <a:r>
              <a:rPr lang="nb-NO" dirty="0" smtClean="0"/>
              <a:t>nåde</a:t>
            </a:r>
            <a:r>
              <a:rPr lang="nb-NO" dirty="0"/>
              <a:t>, </a:t>
            </a:r>
            <a:r>
              <a:rPr lang="nb-NO" dirty="0" smtClean="0"/>
              <a:t>håp og frelse</a:t>
            </a:r>
          </a:p>
          <a:p>
            <a:pPr marL="0" indent="0">
              <a:buNone/>
            </a:pPr>
            <a:r>
              <a:rPr lang="nb-NO" b="1" dirty="0" smtClean="0"/>
              <a:t>Vi skal </a:t>
            </a:r>
            <a:r>
              <a:rPr lang="nb-NO" b="1" dirty="0"/>
              <a:t>være </a:t>
            </a:r>
            <a:r>
              <a:rPr lang="nb-NO" b="1" dirty="0" smtClean="0"/>
              <a:t>organisert </a:t>
            </a:r>
            <a:r>
              <a:rPr lang="nb-NO" dirty="0"/>
              <a:t>for å være kirke </a:t>
            </a:r>
            <a:r>
              <a:rPr lang="nb-NO" dirty="0" smtClean="0"/>
              <a:t>for folk i </a:t>
            </a:r>
            <a:r>
              <a:rPr lang="nb-NO" dirty="0"/>
              <a:t>dag og i </a:t>
            </a:r>
            <a:r>
              <a:rPr lang="nb-NO" dirty="0" smtClean="0"/>
              <a:t>morgen</a:t>
            </a:r>
            <a:endParaRPr lang="nb-NO" dirty="0"/>
          </a:p>
          <a:p>
            <a:pPr marL="0" indent="0">
              <a:buNone/>
            </a:pPr>
            <a:endParaRPr lang="nb-NO" dirty="0"/>
          </a:p>
        </p:txBody>
      </p:sp>
      <p:pic>
        <p:nvPicPr>
          <p:cNvPr id="5" name="Plassholder for innhold 3"/>
          <p:cNvPicPr>
            <a:picLocks noChangeAspect="1"/>
          </p:cNvPicPr>
          <p:nvPr/>
        </p:nvPicPr>
        <p:blipFill rotWithShape="1">
          <a:blip r:embed="rId3"/>
          <a:srcRect l="14192" t="-324" r="26895" b="2112"/>
          <a:stretch/>
        </p:blipFill>
        <p:spPr>
          <a:xfrm>
            <a:off x="2878354" y="1339664"/>
            <a:ext cx="2568357" cy="2854418"/>
          </a:xfrm>
          <a:prstGeom prst="rect">
            <a:avLst/>
          </a:prstGeom>
        </p:spPr>
      </p:pic>
      <p:pic>
        <p:nvPicPr>
          <p:cNvPr id="7" name="Bilde 6"/>
          <p:cNvPicPr>
            <a:picLocks noChangeAspect="1"/>
          </p:cNvPicPr>
          <p:nvPr/>
        </p:nvPicPr>
        <p:blipFill>
          <a:blip r:embed="rId4"/>
          <a:stretch>
            <a:fillRect/>
          </a:stretch>
        </p:blipFill>
        <p:spPr>
          <a:xfrm>
            <a:off x="304799" y="1336583"/>
            <a:ext cx="2468392" cy="2854418"/>
          </a:xfrm>
          <a:prstGeom prst="rect">
            <a:avLst/>
          </a:prstGeom>
        </p:spPr>
      </p:pic>
      <p:pic>
        <p:nvPicPr>
          <p:cNvPr id="9" name="Bilde 8"/>
          <p:cNvPicPr>
            <a:picLocks noChangeAspect="1"/>
          </p:cNvPicPr>
          <p:nvPr/>
        </p:nvPicPr>
        <p:blipFill>
          <a:blip r:embed="rId5"/>
          <a:stretch>
            <a:fillRect/>
          </a:stretch>
        </p:blipFill>
        <p:spPr>
          <a:xfrm>
            <a:off x="5551874" y="1336583"/>
            <a:ext cx="2847975" cy="2886075"/>
          </a:xfrm>
          <a:prstGeom prst="rect">
            <a:avLst/>
          </a:prstGeom>
        </p:spPr>
      </p:pic>
      <p:pic>
        <p:nvPicPr>
          <p:cNvPr id="11" name="Bilde 10"/>
          <p:cNvPicPr>
            <a:picLocks noChangeAspect="1"/>
          </p:cNvPicPr>
          <p:nvPr/>
        </p:nvPicPr>
        <p:blipFill>
          <a:blip r:embed="rId6"/>
          <a:stretch>
            <a:fillRect/>
          </a:stretch>
        </p:blipFill>
        <p:spPr>
          <a:xfrm>
            <a:off x="8462668" y="1339664"/>
            <a:ext cx="3048014" cy="2882994"/>
          </a:xfrm>
          <a:prstGeom prst="rect">
            <a:avLst/>
          </a:prstGeom>
        </p:spPr>
      </p:pic>
    </p:spTree>
    <p:extLst>
      <p:ext uri="{BB962C8B-B14F-4D97-AF65-F5344CB8AC3E}">
        <p14:creationId xmlns:p14="http://schemas.microsoft.com/office/powerpoint/2010/main" val="1217109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3286</TotalTime>
  <Words>2090</Words>
  <Application>Microsoft Office PowerPoint</Application>
  <PresentationFormat>Widescreen</PresentationFormat>
  <Paragraphs>247</Paragraphs>
  <Slides>21</Slides>
  <Notes>21</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21</vt:i4>
      </vt:variant>
    </vt:vector>
  </HeadingPairs>
  <TitlesOfParts>
    <vt:vector size="29" baseType="lpstr">
      <vt:lpstr>Arial</vt:lpstr>
      <vt:lpstr>Calibri</vt:lpstr>
      <vt:lpstr>Calibri Light</vt:lpstr>
      <vt:lpstr>Georgia</vt:lpstr>
      <vt:lpstr>Times New Roman</vt:lpstr>
      <vt:lpstr>Wingdings</vt:lpstr>
      <vt:lpstr>Office Theme</vt:lpstr>
      <vt:lpstr>Egendefinert utforming</vt:lpstr>
      <vt:lpstr>PowerPoint-presentasjon</vt:lpstr>
      <vt:lpstr>Vi ønsker oss en kirke som …</vt:lpstr>
      <vt:lpstr>PowerPoint-presentasjon</vt:lpstr>
      <vt:lpstr>før</vt:lpstr>
      <vt:lpstr>historien</vt:lpstr>
      <vt:lpstr>nå</vt:lpstr>
      <vt:lpstr>Kirkemøtet 2005</vt:lpstr>
      <vt:lpstr>Utfordringer i dag</vt:lpstr>
      <vt:lpstr>Organiseringen av kirken må lande</vt:lpstr>
      <vt:lpstr>Hva skal vi oppnå?</vt:lpstr>
      <vt:lpstr>rammebetingelser</vt:lpstr>
      <vt:lpstr>Hva hindrer oss?</vt:lpstr>
      <vt:lpstr>Vi vil …</vt:lpstr>
      <vt:lpstr>Vi vil mer …</vt:lpstr>
      <vt:lpstr>Kirkemøtet 2019</vt:lpstr>
      <vt:lpstr>Dette skal vi utrede</vt:lpstr>
      <vt:lpstr>Mer om UTREDNINGSMANDATET</vt:lpstr>
      <vt:lpstr>Det betyr endringer for</vt:lpstr>
      <vt:lpstr>Arbeidsform og -metode</vt:lpstr>
      <vt:lpstr>HOVEDUTVALGET</vt:lpstr>
      <vt:lpstr>tidslinje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HOVEDTITTEL STÅR HER</dc:title>
  <dc:creator>Mortani</dc:creator>
  <cp:lastModifiedBy>Heidi Olsen</cp:lastModifiedBy>
  <cp:revision>263</cp:revision>
  <cp:lastPrinted>2019-02-28T10:43:47Z</cp:lastPrinted>
  <dcterms:created xsi:type="dcterms:W3CDTF">2015-03-10T13:43:38Z</dcterms:created>
  <dcterms:modified xsi:type="dcterms:W3CDTF">2019-11-08T14:01:37Z</dcterms:modified>
</cp:coreProperties>
</file>